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57" r:id="rId17"/>
    <p:sldId id="258" r:id="rId18"/>
    <p:sldId id="259" r:id="rId19"/>
    <p:sldId id="260" r:id="rId20"/>
    <p:sldId id="262" r:id="rId21"/>
    <p:sldId id="263" r:id="rId22"/>
    <p:sldId id="273" r:id="rId23"/>
    <p:sldId id="264" r:id="rId24"/>
    <p:sldId id="261" r:id="rId25"/>
    <p:sldId id="266" r:id="rId26"/>
    <p:sldId id="265" r:id="rId27"/>
    <p:sldId id="267" r:id="rId28"/>
    <p:sldId id="268" r:id="rId29"/>
    <p:sldId id="269" r:id="rId30"/>
    <p:sldId id="270" r:id="rId31"/>
    <p:sldId id="271" r:id="rId32"/>
    <p:sldId id="272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1" autoAdjust="0"/>
    <p:restoredTop sz="88421" autoAdjust="0"/>
  </p:normalViewPr>
  <p:slideViewPr>
    <p:cSldViewPr snapToGrid="0">
      <p:cViewPr varScale="1">
        <p:scale>
          <a:sx n="102" d="100"/>
          <a:sy n="102" d="100"/>
        </p:scale>
        <p:origin x="7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250FB-BF6F-47C4-8DD3-917AC4BF8AB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FEF9B-7426-4952-BE04-B24146369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42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FEF9B-7426-4952-BE04-B241463695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27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Make sure to include any projected carryover you might have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FEF9B-7426-4952-BE04-B241463695B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92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comes from the P.O.I.N.T. system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FEF9B-7426-4952-BE04-B241463695B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16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 rounded up to make an even number which is easier to work with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180,000 #’s is 5 truckloads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FEF9B-7426-4952-BE04-B241463695B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35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 like to track on my own spreadsheet-reports on K12, PL, and independent vendors are all different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 can also make notes that might not show up on the other reports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By tracking throughout the year, you are prepared when a catalog opens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FEF9B-7426-4952-BE04-B241463695B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78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 also track USDA foods that are in our warehouse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helps with items that might not be </a:t>
            </a:r>
            <a:r>
              <a:rPr lang="en-US" dirty="0" err="1"/>
              <a:t>menued</a:t>
            </a:r>
            <a:r>
              <a:rPr lang="en-US" dirty="0"/>
              <a:t>, like assorted fruit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FEF9B-7426-4952-BE04-B241463695B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50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Print out a calendar  for August –May.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Designate the weeks based on menu cycle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Put holidays, TPD, etc. on 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Count how many times each menu day is 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FEF9B-7426-4952-BE04-B241463695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79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is our breakdown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Since Monday Wk1 only has 14 days, you could put your most expensive meal there or least popular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FEF9B-7426-4952-BE04-B241463695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75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For each day in the menu cycle, figure out how many students will take entrée A compared to entrée B-same with veggies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 use October since in September students are still figuring out what they like and November and December aren’t full months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 use an average for the month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 you can see both Mondays </a:t>
            </a:r>
            <a:r>
              <a:rPr lang="en-US" dirty="0" err="1"/>
              <a:t>Wk</a:t>
            </a:r>
            <a:r>
              <a:rPr lang="en-US" dirty="0"/>
              <a:t> 2 has no data so I will have to use data from another month for that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FEF9B-7426-4952-BE04-B241463695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33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doesn’t really help with forecasting, but having the most popular and least popular is good info to have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FEF9B-7426-4952-BE04-B241463695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02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FEF9B-7426-4952-BE04-B241463695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95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Calculators usually come by email from the manufacturer or broker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If I don’t get them I will ask or sometimes just Google since it is faster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FEF9B-7426-4952-BE04-B241463695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is for chicken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manufacturer’s calculator makes sure the white and dark meat are equal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Some calculators want you to enter finished cases per year, while others ask for total servings or even by month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FEF9B-7426-4952-BE04-B241463695B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93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You want to make sure that you have enough entitlement to cover the commodities you need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FEF9B-7426-4952-BE04-B241463695B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85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2A39-B0CC-4970-9C60-6A924745405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D13A-D43E-403E-B387-05893A9526B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561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2A39-B0CC-4970-9C60-6A924745405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D13A-D43E-403E-B387-05893A952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5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2A39-B0CC-4970-9C60-6A924745405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D13A-D43E-403E-B387-05893A952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98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2A39-B0CC-4970-9C60-6A924745405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D13A-D43E-403E-B387-05893A952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04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2A39-B0CC-4970-9C60-6A924745405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D13A-D43E-403E-B387-05893A9526B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59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2A39-B0CC-4970-9C60-6A924745405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D13A-D43E-403E-B387-05893A952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35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2A39-B0CC-4970-9C60-6A924745405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D13A-D43E-403E-B387-05893A952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4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2A39-B0CC-4970-9C60-6A924745405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D13A-D43E-403E-B387-05893A952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6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2A39-B0CC-4970-9C60-6A924745405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D13A-D43E-403E-B387-05893A952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68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2612A39-B0CC-4970-9C60-6A924745405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D9D13A-D43E-403E-B387-05893A952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98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2A39-B0CC-4970-9C60-6A924745405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D13A-D43E-403E-B387-05893A952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0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2612A39-B0CC-4970-9C60-6A924745405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8D9D13A-D43E-403E-B387-05893A9526B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053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Kyle.Jordan@fdacs.gov" TargetMode="External"/><Relationship Id="rId7" Type="http://schemas.openxmlformats.org/officeDocument/2006/relationships/hyperlink" Target="mailto:Ida.Christie@fdacs.gov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Victoria.Hatfield@fdacs.gov" TargetMode="External"/><Relationship Id="rId5" Type="http://schemas.openxmlformats.org/officeDocument/2006/relationships/hyperlink" Target="mailto:Kirkland.Spraggins@fdacs.gov" TargetMode="External"/><Relationship Id="rId4" Type="http://schemas.openxmlformats.org/officeDocument/2006/relationships/hyperlink" Target="mailto:Erika.Trawick@fdacs.go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\\food-ms10\homefolder\haydena\Amy's%20Stuff%20NEW\2021-2022\Commodity\Calculators\Tasty%20Brands%20Commodity%20Calculator%20SY21-22.xlsx" TargetMode="External"/><Relationship Id="rId5" Type="http://schemas.openxmlformats.org/officeDocument/2006/relationships/hyperlink" Target="file:///\\food-ms10\homefolder\haydena\Amy's%20Stuff%20NEW\2021-2022\Commodity\Calculators\Rich%20Chicks%20SY22%20Commodity%20Calculator%20(12.09.2020).xlsm" TargetMode="Externa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725851" y="208345"/>
            <a:ext cx="10058400" cy="3566160"/>
          </a:xfrm>
        </p:spPr>
        <p:txBody>
          <a:bodyPr>
            <a:normAutofit/>
          </a:bodyPr>
          <a:lstStyle/>
          <a:p>
            <a:r>
              <a:rPr lang="en-US" sz="7200" dirty="0"/>
              <a:t>Your Upcoming Commodities Order-Make the Most of it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 numCol="2">
            <a:normAutofit fontScale="85000" lnSpcReduction="20000"/>
          </a:bodyPr>
          <a:lstStyle/>
          <a:p>
            <a:r>
              <a:rPr lang="en-US" sz="1800" dirty="0"/>
              <a:t>KYLE JORDAN</a:t>
            </a:r>
          </a:p>
          <a:p>
            <a:r>
              <a:rPr lang="en-US" sz="1800" dirty="0"/>
              <a:t>USDA FOODS FOR SCHOOLS PROGRAM DIRECTOR 															AMY HAYDEN</a:t>
            </a:r>
          </a:p>
          <a:p>
            <a:r>
              <a:rPr lang="en-US" sz="1800" dirty="0"/>
              <a:t>	SUPERVISOR, LEON COUNTY 	SCHOOLS</a:t>
            </a:r>
          </a:p>
          <a:p>
            <a:r>
              <a:rPr lang="en-US" sz="1800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19" y="0"/>
            <a:ext cx="1592132" cy="163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8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18F398-84B6-40B9-8669-7DE4A81E93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2" y="122908"/>
            <a:ext cx="1592132" cy="163411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DF0786-17BA-4225-8B70-E87FD0329CCD}"/>
              </a:ext>
            </a:extLst>
          </p:cNvPr>
          <p:cNvCxnSpPr/>
          <p:nvPr/>
        </p:nvCxnSpPr>
        <p:spPr>
          <a:xfrm>
            <a:off x="1795024" y="1514168"/>
            <a:ext cx="953173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86C91E2-985A-4B45-BBA4-1C5A2F24B2D4}"/>
              </a:ext>
            </a:extLst>
          </p:cNvPr>
          <p:cNvSpPr txBox="1">
            <a:spLocks/>
          </p:cNvSpPr>
          <p:nvPr/>
        </p:nvSpPr>
        <p:spPr>
          <a:xfrm>
            <a:off x="2001850" y="512745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Options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C65849A-4A4B-47F0-934A-EE64C48E9FA3}"/>
              </a:ext>
            </a:extLst>
          </p:cNvPr>
          <p:cNvSpPr txBox="1">
            <a:spLocks/>
          </p:cNvSpPr>
          <p:nvPr/>
        </p:nvSpPr>
        <p:spPr>
          <a:xfrm>
            <a:off x="1795024" y="1855566"/>
            <a:ext cx="10058400" cy="402336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/>
              <a:t>After the December Catalog, the USDA Foods options are limited to: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/>
              <a:t>Transfers for direct delivery inventory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/>
              <a:t>Transfers for bulk for processing inventory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/>
              <a:t>Allocating remaining entitlement to the USDA DoD Fresh Program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/>
              <a:t>Potential USDA Foods bonus offerings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1207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18F398-84B6-40B9-8669-7DE4A81E93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2" y="122908"/>
            <a:ext cx="1592132" cy="163411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DF0786-17BA-4225-8B70-E87FD0329CCD}"/>
              </a:ext>
            </a:extLst>
          </p:cNvPr>
          <p:cNvCxnSpPr/>
          <p:nvPr/>
        </p:nvCxnSpPr>
        <p:spPr>
          <a:xfrm>
            <a:off x="1795024" y="1514168"/>
            <a:ext cx="953173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86C91E2-985A-4B45-BBA4-1C5A2F24B2D4}"/>
              </a:ext>
            </a:extLst>
          </p:cNvPr>
          <p:cNvSpPr txBox="1">
            <a:spLocks/>
          </p:cNvSpPr>
          <p:nvPr/>
        </p:nvSpPr>
        <p:spPr>
          <a:xfrm>
            <a:off x="2001850" y="512745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Help Yourself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7A91722-6BBD-42E6-BC77-A878A7741F0A}"/>
              </a:ext>
            </a:extLst>
          </p:cNvPr>
          <p:cNvSpPr txBox="1">
            <a:spLocks/>
          </p:cNvSpPr>
          <p:nvPr/>
        </p:nvSpPr>
        <p:spPr>
          <a:xfrm>
            <a:off x="1795024" y="1875231"/>
            <a:ext cx="10058400" cy="402336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800"/>
              <a:t>Forecast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/>
              <a:t>Select the USDA Foods Carefully</a:t>
            </a:r>
          </a:p>
          <a:p>
            <a:pPr lvl="1">
              <a:lnSpc>
                <a:spcPct val="150000"/>
              </a:lnSpc>
            </a:pPr>
            <a:r>
              <a:rPr lang="en-US"/>
              <a:t>Is the USDA Foods used regularly and on your cycle menus?</a:t>
            </a:r>
          </a:p>
          <a:p>
            <a:pPr lvl="1">
              <a:lnSpc>
                <a:spcPct val="150000"/>
              </a:lnSpc>
            </a:pPr>
            <a:r>
              <a:rPr lang="en-US"/>
              <a:t>Have you tested it with your students?</a:t>
            </a:r>
          </a:p>
          <a:p>
            <a:pPr lvl="1">
              <a:lnSpc>
                <a:spcPct val="150000"/>
              </a:lnSpc>
            </a:pPr>
            <a:r>
              <a:rPr lang="en-US"/>
              <a:t>Is the USDA Food compatible with your storage capabilities?</a:t>
            </a:r>
          </a:p>
          <a:p>
            <a:pPr lvl="1">
              <a:lnSpc>
                <a:spcPct val="150000"/>
              </a:lnSpc>
            </a:pPr>
            <a:r>
              <a:rPr lang="en-US"/>
              <a:t>Will your staff have time to prepare it?</a:t>
            </a:r>
          </a:p>
          <a:p>
            <a:pPr lvl="1">
              <a:lnSpc>
                <a:spcPct val="150000"/>
              </a:lnSpc>
            </a:pPr>
            <a:r>
              <a:rPr lang="en-US"/>
              <a:t>Is it something that can be used in multiple meal services?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519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18F398-84B6-40B9-8669-7DE4A81E93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2" y="122908"/>
            <a:ext cx="1592132" cy="163411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DF0786-17BA-4225-8B70-E87FD0329CCD}"/>
              </a:ext>
            </a:extLst>
          </p:cNvPr>
          <p:cNvCxnSpPr/>
          <p:nvPr/>
        </p:nvCxnSpPr>
        <p:spPr>
          <a:xfrm>
            <a:off x="1795024" y="1514168"/>
            <a:ext cx="953173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86C91E2-985A-4B45-BBA4-1C5A2F24B2D4}"/>
              </a:ext>
            </a:extLst>
          </p:cNvPr>
          <p:cNvSpPr txBox="1">
            <a:spLocks/>
          </p:cNvSpPr>
          <p:nvPr/>
        </p:nvSpPr>
        <p:spPr>
          <a:xfrm>
            <a:off x="2001850" y="512745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Recipient Agency Manual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FDE50D73-5F89-46AD-B821-41A6F4774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121" y="1846263"/>
            <a:ext cx="3624435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98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18F398-84B6-40B9-8669-7DE4A81E93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2" y="122908"/>
            <a:ext cx="1592132" cy="163411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DF0786-17BA-4225-8B70-E87FD0329CCD}"/>
              </a:ext>
            </a:extLst>
          </p:cNvPr>
          <p:cNvCxnSpPr/>
          <p:nvPr/>
        </p:nvCxnSpPr>
        <p:spPr>
          <a:xfrm>
            <a:off x="1795024" y="1514168"/>
            <a:ext cx="953173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86C91E2-985A-4B45-BBA4-1C5A2F24B2D4}"/>
              </a:ext>
            </a:extLst>
          </p:cNvPr>
          <p:cNvSpPr txBox="1">
            <a:spLocks/>
          </p:cNvSpPr>
          <p:nvPr/>
        </p:nvSpPr>
        <p:spPr>
          <a:xfrm>
            <a:off x="2001850" y="512745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Best Practices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DE0FBC-C693-4363-A1CF-0E053D818048}"/>
              </a:ext>
            </a:extLst>
          </p:cNvPr>
          <p:cNvSpPr txBox="1">
            <a:spLocks/>
          </p:cNvSpPr>
          <p:nvPr/>
        </p:nvSpPr>
        <p:spPr>
          <a:xfrm>
            <a:off x="1795024" y="1835902"/>
            <a:ext cx="10058400" cy="402336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/>
              <a:t>Monitor your orders at least bi-weekly, if not weekly in the POINT System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/>
              <a:t>Request modifications of your approved orders as needed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/>
              <a:t>Request cancellations of your approved orders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/>
              <a:t>Ensure that all orders are properly received and receipted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/>
              <a:t>Complete monthly reconciliation of your USDA Foods instead of waiting until the end of the school year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5648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18F398-84B6-40B9-8669-7DE4A81E93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2" y="122908"/>
            <a:ext cx="1592132" cy="163411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DF0786-17BA-4225-8B70-E87FD0329CCD}"/>
              </a:ext>
            </a:extLst>
          </p:cNvPr>
          <p:cNvCxnSpPr/>
          <p:nvPr/>
        </p:nvCxnSpPr>
        <p:spPr>
          <a:xfrm>
            <a:off x="1795024" y="1514168"/>
            <a:ext cx="953173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86C91E2-985A-4B45-BBA4-1C5A2F24B2D4}"/>
              </a:ext>
            </a:extLst>
          </p:cNvPr>
          <p:cNvSpPr txBox="1">
            <a:spLocks/>
          </p:cNvSpPr>
          <p:nvPr/>
        </p:nvSpPr>
        <p:spPr>
          <a:xfrm>
            <a:off x="2001850" y="512745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Reminders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76D756B-5FDD-4226-B9D3-E3CCD474BEFC}"/>
              </a:ext>
            </a:extLst>
          </p:cNvPr>
          <p:cNvSpPr txBox="1">
            <a:spLocks/>
          </p:cNvSpPr>
          <p:nvPr/>
        </p:nvSpPr>
        <p:spPr>
          <a:xfrm>
            <a:off x="1795024" y="1911391"/>
            <a:ext cx="10058400" cy="402336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3200"/>
              <a:t>All products are not guaranteed and are subject to change due to:</a:t>
            </a:r>
          </a:p>
          <a:p>
            <a:pPr lvl="2"/>
            <a:r>
              <a:rPr lang="en-US" sz="2400"/>
              <a:t>Impacted Crops</a:t>
            </a:r>
          </a:p>
          <a:p>
            <a:pPr lvl="2"/>
            <a:r>
              <a:rPr lang="en-US" sz="2400"/>
              <a:t>Illness in Livestock</a:t>
            </a:r>
          </a:p>
          <a:p>
            <a:pPr lvl="2"/>
            <a:r>
              <a:rPr lang="en-US" sz="2400"/>
              <a:t>Food Safety Recalls</a:t>
            </a:r>
          </a:p>
          <a:p>
            <a:pPr lvl="2"/>
            <a:r>
              <a:rPr lang="en-US" sz="2400"/>
              <a:t>Excessive Demand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949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18F398-84B6-40B9-8669-7DE4A81E93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2" y="122908"/>
            <a:ext cx="1592132" cy="163411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DF0786-17BA-4225-8B70-E87FD0329CCD}"/>
              </a:ext>
            </a:extLst>
          </p:cNvPr>
          <p:cNvCxnSpPr/>
          <p:nvPr/>
        </p:nvCxnSpPr>
        <p:spPr>
          <a:xfrm>
            <a:off x="1795024" y="1248694"/>
            <a:ext cx="953173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86C91E2-985A-4B45-BBA4-1C5A2F24B2D4}"/>
              </a:ext>
            </a:extLst>
          </p:cNvPr>
          <p:cNvSpPr txBox="1">
            <a:spLocks/>
          </p:cNvSpPr>
          <p:nvPr/>
        </p:nvSpPr>
        <p:spPr>
          <a:xfrm>
            <a:off x="1720645" y="512745"/>
            <a:ext cx="10471355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USDA Foods for Schools Contact Information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CDD816-5CF5-4226-80E7-E78F5AE8AC16}"/>
              </a:ext>
            </a:extLst>
          </p:cNvPr>
          <p:cNvSpPr txBox="1">
            <a:spLocks/>
          </p:cNvSpPr>
          <p:nvPr/>
        </p:nvSpPr>
        <p:spPr>
          <a:xfrm>
            <a:off x="1066800" y="1678583"/>
            <a:ext cx="10058400" cy="402336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Calibri" panose="020F0502020204030204" pitchFamily="34" charset="0"/>
              <a:buNone/>
            </a:pPr>
            <a:r>
              <a:rPr lang="en-US" b="1" dirty="0">
                <a:solidFill>
                  <a:prstClr val="black"/>
                </a:solidFill>
              </a:rPr>
              <a:t>Kyle Jordan – NSLP-USDA Foods Program Director</a:t>
            </a:r>
          </a:p>
          <a:p>
            <a:pPr marL="0" indent="0" algn="ctr">
              <a:spcBef>
                <a:spcPts val="0"/>
              </a:spcBef>
              <a:buFont typeface="Calibri" panose="020F0502020204030204" pitchFamily="34" charset="0"/>
              <a:buNone/>
            </a:pPr>
            <a:r>
              <a:rPr lang="en-US" b="1" dirty="0">
                <a:solidFill>
                  <a:prstClr val="black"/>
                </a:solidFill>
              </a:rPr>
              <a:t>(850) 617-7175   </a:t>
            </a:r>
            <a:r>
              <a:rPr lang="en-US" b="1" dirty="0">
                <a:solidFill>
                  <a:prstClr val="black"/>
                </a:solidFill>
                <a:hlinkClick r:id="rId3"/>
              </a:rPr>
              <a:t>Kyle.Jordan@fdacs.gov</a:t>
            </a:r>
            <a:r>
              <a:rPr lang="en-US" b="1" dirty="0">
                <a:solidFill>
                  <a:prstClr val="black"/>
                </a:solidFill>
              </a:rPr>
              <a:t> </a:t>
            </a:r>
          </a:p>
          <a:p>
            <a:pPr marL="0" indent="0" algn="ctr">
              <a:spcBef>
                <a:spcPts val="0"/>
              </a:spcBef>
              <a:buFont typeface="Calibri" panose="020F0502020204030204" pitchFamily="34" charset="0"/>
              <a:buNone/>
            </a:pPr>
            <a:r>
              <a:rPr lang="en-US" b="1" dirty="0">
                <a:solidFill>
                  <a:prstClr val="black"/>
                </a:solidFill>
              </a:rPr>
              <a:t>         </a:t>
            </a:r>
          </a:p>
          <a:p>
            <a:pPr marL="0" indent="0" algn="ctr">
              <a:spcBef>
                <a:spcPts val="0"/>
              </a:spcBef>
              <a:buFont typeface="Calibri" panose="020F0502020204030204" pitchFamily="34" charset="0"/>
              <a:buNone/>
            </a:pPr>
            <a:r>
              <a:rPr lang="en-US" b="1" dirty="0">
                <a:solidFill>
                  <a:prstClr val="black"/>
                </a:solidFill>
              </a:rPr>
              <a:t>Erika Trawick – Processing Transfers</a:t>
            </a:r>
          </a:p>
          <a:p>
            <a:pPr marL="0" indent="0" algn="ctr">
              <a:spcBef>
                <a:spcPts val="0"/>
              </a:spcBef>
              <a:buFont typeface="Calibri" panose="020F0502020204030204" pitchFamily="34" charset="0"/>
              <a:buNone/>
            </a:pPr>
            <a:r>
              <a:rPr lang="en-US" b="1" dirty="0">
                <a:solidFill>
                  <a:prstClr val="black"/>
                </a:solidFill>
              </a:rPr>
              <a:t>(850) 617-7464  </a:t>
            </a:r>
            <a:r>
              <a:rPr lang="en-US" b="1" dirty="0">
                <a:solidFill>
                  <a:prstClr val="black"/>
                </a:solidFill>
                <a:hlinkClick r:id="rId4"/>
              </a:rPr>
              <a:t>Erika.Trawick@fdacs.gov</a:t>
            </a:r>
            <a:r>
              <a:rPr lang="en-US" b="1" dirty="0">
                <a:solidFill>
                  <a:prstClr val="black"/>
                </a:solidFill>
              </a:rPr>
              <a:t> </a:t>
            </a:r>
          </a:p>
          <a:p>
            <a:pPr marL="0" indent="0" algn="ctr">
              <a:spcBef>
                <a:spcPts val="0"/>
              </a:spcBef>
              <a:buFont typeface="Calibri" panose="020F0502020204030204" pitchFamily="34" charset="0"/>
              <a:buNone/>
            </a:pPr>
            <a:endParaRPr lang="en-US" b="1" dirty="0">
              <a:solidFill>
                <a:prstClr val="black"/>
              </a:solidFill>
            </a:endParaRPr>
          </a:p>
          <a:p>
            <a:pPr marL="0" indent="0" algn="ctr">
              <a:spcBef>
                <a:spcPts val="0"/>
              </a:spcBef>
              <a:buFont typeface="Calibri" panose="020F0502020204030204" pitchFamily="34" charset="0"/>
              <a:buNone/>
            </a:pPr>
            <a:r>
              <a:rPr lang="en-US" b="1" dirty="0">
                <a:solidFill>
                  <a:prstClr val="black"/>
                </a:solidFill>
              </a:rPr>
              <a:t>Kirkland Spraggins – Processing-MPR,  Agreements, SEPDS</a:t>
            </a:r>
          </a:p>
          <a:p>
            <a:pPr marL="0" indent="0" algn="ctr">
              <a:spcBef>
                <a:spcPts val="0"/>
              </a:spcBef>
              <a:buFont typeface="Calibri" panose="020F0502020204030204" pitchFamily="34" charset="0"/>
              <a:buNone/>
            </a:pPr>
            <a:r>
              <a:rPr lang="en-US" b="1" dirty="0">
                <a:solidFill>
                  <a:prstClr val="black"/>
                </a:solidFill>
              </a:rPr>
              <a:t>(850) 617-7159   </a:t>
            </a:r>
            <a:r>
              <a:rPr lang="en-US" b="1" dirty="0">
                <a:solidFill>
                  <a:prstClr val="black"/>
                </a:solidFill>
                <a:hlinkClick r:id="rId5"/>
              </a:rPr>
              <a:t>Kirkland.Spraggins@fdacs.gov</a:t>
            </a:r>
            <a:r>
              <a:rPr lang="en-US" b="1" dirty="0">
                <a:solidFill>
                  <a:prstClr val="black"/>
                </a:solidFill>
              </a:rPr>
              <a:t> </a:t>
            </a:r>
          </a:p>
          <a:p>
            <a:pPr marL="0" indent="0" algn="ctr">
              <a:spcBef>
                <a:spcPts val="0"/>
              </a:spcBef>
              <a:buFont typeface="Calibri" panose="020F0502020204030204" pitchFamily="34" charset="0"/>
              <a:buNone/>
            </a:pPr>
            <a:endParaRPr lang="en-US" b="1" dirty="0">
              <a:solidFill>
                <a:prstClr val="black"/>
              </a:solidFill>
            </a:endParaRPr>
          </a:p>
          <a:p>
            <a:pPr marL="0" indent="0" algn="ctr">
              <a:spcBef>
                <a:spcPts val="0"/>
              </a:spcBef>
              <a:buFont typeface="Calibri" panose="020F0502020204030204" pitchFamily="34" charset="0"/>
              <a:buNone/>
            </a:pPr>
            <a:r>
              <a:rPr lang="en-US" b="1" dirty="0">
                <a:solidFill>
                  <a:prstClr val="black"/>
                </a:solidFill>
              </a:rPr>
              <a:t>Victoria Hatfield – State Warehouse Issues/Transfers</a:t>
            </a:r>
          </a:p>
          <a:p>
            <a:pPr marL="0" indent="0" algn="ctr">
              <a:spcBef>
                <a:spcPts val="0"/>
              </a:spcBef>
              <a:buFont typeface="Calibri" panose="020F0502020204030204" pitchFamily="34" charset="0"/>
              <a:buNone/>
            </a:pPr>
            <a:r>
              <a:rPr lang="en-US" b="1" dirty="0">
                <a:solidFill>
                  <a:prstClr val="black"/>
                </a:solidFill>
              </a:rPr>
              <a:t>(850) 617-7166  </a:t>
            </a:r>
            <a:r>
              <a:rPr lang="en-US" b="1" dirty="0">
                <a:solidFill>
                  <a:prstClr val="black"/>
                </a:solidFill>
                <a:hlinkClick r:id="rId6"/>
              </a:rPr>
              <a:t>Victoria.Hatfield@fdacs.gov</a:t>
            </a:r>
            <a:r>
              <a:rPr lang="en-US" b="1" dirty="0">
                <a:solidFill>
                  <a:prstClr val="black"/>
                </a:solidFill>
              </a:rPr>
              <a:t> </a:t>
            </a:r>
          </a:p>
          <a:p>
            <a:pPr marL="0" indent="0" algn="ctr">
              <a:spcBef>
                <a:spcPts val="0"/>
              </a:spcBef>
              <a:buFont typeface="Calibri" panose="020F0502020204030204" pitchFamily="34" charset="0"/>
              <a:buNone/>
            </a:pPr>
            <a:endParaRPr lang="en-US" b="1" dirty="0">
              <a:solidFill>
                <a:prstClr val="black"/>
              </a:solidFill>
            </a:endParaRPr>
          </a:p>
          <a:p>
            <a:pPr marL="0" indent="0" algn="ctr">
              <a:spcBef>
                <a:spcPts val="0"/>
              </a:spcBef>
              <a:buFont typeface="Calibri" panose="020F0502020204030204" pitchFamily="34" charset="0"/>
              <a:buNone/>
            </a:pPr>
            <a:r>
              <a:rPr lang="en-US" b="1" dirty="0">
                <a:solidFill>
                  <a:prstClr val="black"/>
                </a:solidFill>
              </a:rPr>
              <a:t>Ida Christie – DOD Fresh, Ordering, Complaints</a:t>
            </a:r>
          </a:p>
          <a:p>
            <a:pPr marL="0" indent="0" algn="ctr">
              <a:spcBef>
                <a:spcPts val="0"/>
              </a:spcBef>
              <a:buFont typeface="Calibri" panose="020F0502020204030204" pitchFamily="34" charset="0"/>
              <a:buNone/>
            </a:pPr>
            <a:r>
              <a:rPr lang="en-US" b="1" dirty="0">
                <a:solidFill>
                  <a:prstClr val="black"/>
                </a:solidFill>
              </a:rPr>
              <a:t>(850) 617-7177  </a:t>
            </a:r>
            <a:r>
              <a:rPr lang="en-US" b="1" dirty="0">
                <a:solidFill>
                  <a:prstClr val="black"/>
                </a:solidFill>
                <a:hlinkClick r:id="rId7"/>
              </a:rPr>
              <a:t>Ida.Christie@fdacs.gov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707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52" y="40950"/>
            <a:ext cx="1592132" cy="16341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D9D040D-40D2-4703-9F0C-F57109A8CE8D}"/>
              </a:ext>
            </a:extLst>
          </p:cNvPr>
          <p:cNvSpPr txBox="1"/>
          <p:nvPr/>
        </p:nvSpPr>
        <p:spPr>
          <a:xfrm>
            <a:off x="763398" y="302004"/>
            <a:ext cx="1076755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		</a:t>
            </a:r>
          </a:p>
          <a:p>
            <a:r>
              <a:rPr lang="en-US" sz="2800" dirty="0"/>
              <a:t>				</a:t>
            </a:r>
            <a:r>
              <a:rPr lang="en-US" sz="3600" dirty="0"/>
              <a:t>BEFORE YOU FORECAST…</a:t>
            </a:r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Develop your menu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Based on the items available on your bid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Calculate the number of times each menu day is planned throughout the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54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52" y="40950"/>
            <a:ext cx="1592132" cy="1634116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FD35605-3482-48D0-A6B5-3F24D9C03B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326424"/>
              </p:ext>
            </p:extLst>
          </p:nvPr>
        </p:nvGraphicFramePr>
        <p:xfrm>
          <a:off x="2154622" y="1376855"/>
          <a:ext cx="9616964" cy="4244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852">
                  <a:extLst>
                    <a:ext uri="{9D8B030D-6E8A-4147-A177-3AD203B41FA5}">
                      <a16:colId xmlns:a16="http://schemas.microsoft.com/office/drawing/2014/main" val="1178250987"/>
                    </a:ext>
                  </a:extLst>
                </a:gridCol>
                <a:gridCol w="1373852">
                  <a:extLst>
                    <a:ext uri="{9D8B030D-6E8A-4147-A177-3AD203B41FA5}">
                      <a16:colId xmlns:a16="http://schemas.microsoft.com/office/drawing/2014/main" val="3995010115"/>
                    </a:ext>
                  </a:extLst>
                </a:gridCol>
                <a:gridCol w="1373852">
                  <a:extLst>
                    <a:ext uri="{9D8B030D-6E8A-4147-A177-3AD203B41FA5}">
                      <a16:colId xmlns:a16="http://schemas.microsoft.com/office/drawing/2014/main" val="1183760517"/>
                    </a:ext>
                  </a:extLst>
                </a:gridCol>
                <a:gridCol w="1373852">
                  <a:extLst>
                    <a:ext uri="{9D8B030D-6E8A-4147-A177-3AD203B41FA5}">
                      <a16:colId xmlns:a16="http://schemas.microsoft.com/office/drawing/2014/main" val="1387390974"/>
                    </a:ext>
                  </a:extLst>
                </a:gridCol>
                <a:gridCol w="1373852">
                  <a:extLst>
                    <a:ext uri="{9D8B030D-6E8A-4147-A177-3AD203B41FA5}">
                      <a16:colId xmlns:a16="http://schemas.microsoft.com/office/drawing/2014/main" val="1923980792"/>
                    </a:ext>
                  </a:extLst>
                </a:gridCol>
                <a:gridCol w="1373852">
                  <a:extLst>
                    <a:ext uri="{9D8B030D-6E8A-4147-A177-3AD203B41FA5}">
                      <a16:colId xmlns:a16="http://schemas.microsoft.com/office/drawing/2014/main" val="1954601323"/>
                    </a:ext>
                  </a:extLst>
                </a:gridCol>
                <a:gridCol w="1373852">
                  <a:extLst>
                    <a:ext uri="{9D8B030D-6E8A-4147-A177-3AD203B41FA5}">
                      <a16:colId xmlns:a16="http://schemas.microsoft.com/office/drawing/2014/main" val="3182849565"/>
                    </a:ext>
                  </a:extLst>
                </a:gridCol>
              </a:tblGrid>
              <a:tr h="640739">
                <a:tc gridSpan="7"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NOVEMBER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979862"/>
                  </a:ext>
                </a:extLst>
              </a:tr>
              <a:tr h="39978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SUNDAY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MONDAY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TUESDAY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WEDNESDAY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THURSDAY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FRIDAY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SATURDAY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005907"/>
                  </a:ext>
                </a:extLst>
              </a:tr>
              <a:tr h="64073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WK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271700"/>
                  </a:ext>
                </a:extLst>
              </a:tr>
              <a:tr h="640739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6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WK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11</a:t>
                      </a:r>
                    </a:p>
                    <a:p>
                      <a:pPr algn="ctr"/>
                      <a:r>
                        <a:rPr lang="en-US" sz="1100" dirty="0"/>
                        <a:t>HOLIDAY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521404"/>
                  </a:ext>
                </a:extLst>
              </a:tr>
              <a:tr h="640739">
                <a:tc>
                  <a:txBody>
                    <a:bodyPr/>
                    <a:lstStyle/>
                    <a:p>
                      <a:r>
                        <a:rPr lang="en-US" sz="1100" dirty="0"/>
                        <a:t>13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WK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63356"/>
                  </a:ext>
                </a:extLst>
              </a:tr>
              <a:tr h="640739">
                <a:tc>
                  <a:txBody>
                    <a:bodyPr/>
                    <a:lstStyle/>
                    <a:p>
                      <a:r>
                        <a:rPr lang="en-US" sz="1100" dirty="0"/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21</a:t>
                      </a:r>
                    </a:p>
                    <a:p>
                      <a:pPr algn="ctr"/>
                      <a:r>
                        <a:rPr lang="en-US" sz="1100" dirty="0"/>
                        <a:t>CLOSED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CLOSED</a:t>
                      </a:r>
                    </a:p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CLOSED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CLOSED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CLOSED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431230"/>
                  </a:ext>
                </a:extLst>
              </a:tr>
              <a:tr h="640739">
                <a:tc>
                  <a:txBody>
                    <a:bodyPr/>
                    <a:lstStyle/>
                    <a:p>
                      <a:r>
                        <a:rPr lang="en-US" sz="1100" dirty="0"/>
                        <a:t>27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WK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48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502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52" y="40950"/>
            <a:ext cx="1592132" cy="16341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FEC13F-6CC5-4301-A3D6-526E6607A990}"/>
              </a:ext>
            </a:extLst>
          </p:cNvPr>
          <p:cNvSpPr txBox="1"/>
          <p:nvPr/>
        </p:nvSpPr>
        <p:spPr>
          <a:xfrm>
            <a:off x="2253184" y="1175657"/>
            <a:ext cx="8743367" cy="393954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4000" u="sng" dirty="0"/>
              <a:t>Week 1:</a:t>
            </a:r>
            <a:r>
              <a:rPr lang="en-US" sz="4000" dirty="0"/>
              <a:t> </a:t>
            </a:r>
          </a:p>
          <a:p>
            <a:endParaRPr lang="en-US" dirty="0"/>
          </a:p>
          <a:p>
            <a:r>
              <a:rPr lang="en-US" sz="3200" dirty="0"/>
              <a:t>Monday-14			</a:t>
            </a:r>
          </a:p>
          <a:p>
            <a:r>
              <a:rPr lang="en-US" sz="3200" dirty="0"/>
              <a:t>Tuesday-17			</a:t>
            </a:r>
          </a:p>
          <a:p>
            <a:r>
              <a:rPr lang="en-US" sz="3200" dirty="0"/>
              <a:t>Wednesday-19</a:t>
            </a:r>
          </a:p>
          <a:p>
            <a:r>
              <a:rPr lang="en-US" sz="3200" dirty="0"/>
              <a:t>Thursday-19</a:t>
            </a:r>
          </a:p>
          <a:p>
            <a:r>
              <a:rPr lang="en-US" sz="3200" dirty="0"/>
              <a:t>Friday-18</a:t>
            </a:r>
          </a:p>
          <a:p>
            <a:endParaRPr lang="en-US" sz="3200" u="sng" dirty="0"/>
          </a:p>
          <a:p>
            <a:r>
              <a:rPr lang="en-US" sz="4000" u="sng" dirty="0"/>
              <a:t>Week 2: </a:t>
            </a:r>
          </a:p>
          <a:p>
            <a:endParaRPr lang="en-US" dirty="0"/>
          </a:p>
          <a:p>
            <a:r>
              <a:rPr lang="en-US" sz="3200" dirty="0"/>
              <a:t>Monday-16			</a:t>
            </a:r>
          </a:p>
          <a:p>
            <a:r>
              <a:rPr lang="en-US" sz="3200" dirty="0"/>
              <a:t>Tuesday-18			</a:t>
            </a:r>
          </a:p>
          <a:p>
            <a:r>
              <a:rPr lang="en-US" sz="3200" dirty="0"/>
              <a:t>Wednesday-18</a:t>
            </a:r>
          </a:p>
          <a:p>
            <a:r>
              <a:rPr lang="en-US" sz="3200" dirty="0"/>
              <a:t>Thursday-18</a:t>
            </a:r>
          </a:p>
          <a:p>
            <a:r>
              <a:rPr lang="en-US" sz="3200" dirty="0"/>
              <a:t>Friday-17</a:t>
            </a:r>
          </a:p>
        </p:txBody>
      </p:sp>
    </p:spTree>
    <p:extLst>
      <p:ext uri="{BB962C8B-B14F-4D97-AF65-F5344CB8AC3E}">
        <p14:creationId xmlns:p14="http://schemas.microsoft.com/office/powerpoint/2010/main" val="370896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52" y="40950"/>
            <a:ext cx="1592132" cy="16341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D9D040D-40D2-4703-9F0C-F57109A8CE8D}"/>
              </a:ext>
            </a:extLst>
          </p:cNvPr>
          <p:cNvSpPr txBox="1"/>
          <p:nvPr/>
        </p:nvSpPr>
        <p:spPr>
          <a:xfrm>
            <a:off x="763398" y="302004"/>
            <a:ext cx="1076755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		</a:t>
            </a:r>
          </a:p>
          <a:p>
            <a:r>
              <a:rPr lang="en-US" sz="2800" dirty="0"/>
              <a:t>			</a:t>
            </a:r>
            <a:r>
              <a:rPr lang="en-US" sz="3600" dirty="0"/>
              <a:t>BEFORE YOU FORECAST…</a:t>
            </a:r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Develop your menu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Based on the items available on your bid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Calculate the number of times each menu day is planned throughout the year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3200" dirty="0">
                <a:solidFill>
                  <a:srgbClr val="FF0000"/>
                </a:solidFill>
              </a:rPr>
              <a:t>Forecast the % of usage for each day in the menu cycle 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58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91C45-D160-4460-991B-2F3B52953B7E}"/>
              </a:ext>
            </a:extLst>
          </p:cNvPr>
          <p:cNvSpPr txBox="1">
            <a:spLocks/>
          </p:cNvSpPr>
          <p:nvPr/>
        </p:nvSpPr>
        <p:spPr>
          <a:xfrm>
            <a:off x="1795024" y="306267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CAE1F-BDD6-483E-B2E6-2A36FDF74583}"/>
              </a:ext>
            </a:extLst>
          </p:cNvPr>
          <p:cNvSpPr txBox="1">
            <a:spLocks/>
          </p:cNvSpPr>
          <p:nvPr/>
        </p:nvSpPr>
        <p:spPr>
          <a:xfrm>
            <a:off x="1795024" y="1417320"/>
            <a:ext cx="10058400" cy="402336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current state of USDA Foods</a:t>
            </a:r>
          </a:p>
          <a:p>
            <a:r>
              <a:rPr lang="en-US" dirty="0"/>
              <a:t>Supply chain update</a:t>
            </a:r>
          </a:p>
          <a:p>
            <a:r>
              <a:rPr lang="en-US" dirty="0"/>
              <a:t>Order Changes &amp; Modifications</a:t>
            </a:r>
          </a:p>
          <a:p>
            <a:r>
              <a:rPr lang="en-US" dirty="0"/>
              <a:t>What’s Next</a:t>
            </a:r>
          </a:p>
          <a:p>
            <a:r>
              <a:rPr lang="en-US" dirty="0"/>
              <a:t>Options</a:t>
            </a:r>
          </a:p>
          <a:p>
            <a:r>
              <a:rPr lang="en-US" dirty="0"/>
              <a:t>Help Yourself</a:t>
            </a:r>
          </a:p>
          <a:p>
            <a:r>
              <a:rPr lang="en-US" dirty="0"/>
              <a:t>Best Practices</a:t>
            </a:r>
          </a:p>
          <a:p>
            <a:r>
              <a:rPr lang="en-US" dirty="0"/>
              <a:t>Reminders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18F398-84B6-40B9-8669-7DE4A81E93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2" y="122908"/>
            <a:ext cx="1592132" cy="163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85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26055C-FB52-4390-9064-08F1607202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8" y="0"/>
            <a:ext cx="1592132" cy="16341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ED78CA-BBF0-48C5-908E-698610BB9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372" y="1323094"/>
            <a:ext cx="10074961" cy="48868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5CCCAA-0639-41E7-8F19-7195DA9535FA}"/>
              </a:ext>
            </a:extLst>
          </p:cNvPr>
          <p:cNvSpPr txBox="1"/>
          <p:nvPr/>
        </p:nvSpPr>
        <p:spPr>
          <a:xfrm>
            <a:off x="5062728" y="493892"/>
            <a:ext cx="2426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OCTOBER</a:t>
            </a:r>
          </a:p>
        </p:txBody>
      </p:sp>
    </p:spTree>
    <p:extLst>
      <p:ext uri="{BB962C8B-B14F-4D97-AF65-F5344CB8AC3E}">
        <p14:creationId xmlns:p14="http://schemas.microsoft.com/office/powerpoint/2010/main" val="3708417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26055C-FB52-4390-9064-08F1607202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8" y="0"/>
            <a:ext cx="1592132" cy="16341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30810F3-1F37-4F2D-A29A-CF9AF4EAF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5047" y="205261"/>
            <a:ext cx="6561905" cy="5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16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26055C-FB52-4390-9064-08F1607202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8" y="0"/>
            <a:ext cx="1592132" cy="16341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032853-0241-4D22-963E-005EF88F0435}"/>
              </a:ext>
            </a:extLst>
          </p:cNvPr>
          <p:cNvSpPr txBox="1"/>
          <p:nvPr/>
        </p:nvSpPr>
        <p:spPr>
          <a:xfrm>
            <a:off x="4434840" y="173736"/>
            <a:ext cx="3063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EXAMPLE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84C34D-AAB3-427E-8AA6-8A33CAF78E96}"/>
              </a:ext>
            </a:extLst>
          </p:cNvPr>
          <p:cNvSpPr txBox="1"/>
          <p:nvPr/>
        </p:nvSpPr>
        <p:spPr>
          <a:xfrm>
            <a:off x="1517904" y="2395728"/>
            <a:ext cx="7552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Cheesy Breadsticks</a:t>
            </a:r>
          </a:p>
          <a:p>
            <a:r>
              <a:rPr lang="en-US" sz="2400" dirty="0"/>
              <a:t>	</a:t>
            </a:r>
            <a:r>
              <a:rPr lang="en-US" sz="2400" dirty="0" err="1"/>
              <a:t>Menued</a:t>
            </a:r>
            <a:r>
              <a:rPr lang="en-US" sz="2400" dirty="0"/>
              <a:t> Tuesday of Week 1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Average for each time it is menued-6,187 servings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How many times it is on for the school year-17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6,187 X 17=105,179 servings for the school year </a:t>
            </a:r>
          </a:p>
        </p:txBody>
      </p:sp>
    </p:spTree>
    <p:extLst>
      <p:ext uri="{BB962C8B-B14F-4D97-AF65-F5344CB8AC3E}">
        <p14:creationId xmlns:p14="http://schemas.microsoft.com/office/powerpoint/2010/main" val="1450770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52" y="40950"/>
            <a:ext cx="1592132" cy="16341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D9D040D-40D2-4703-9F0C-F57109A8CE8D}"/>
              </a:ext>
            </a:extLst>
          </p:cNvPr>
          <p:cNvSpPr txBox="1"/>
          <p:nvPr/>
        </p:nvSpPr>
        <p:spPr>
          <a:xfrm>
            <a:off x="763398" y="302004"/>
            <a:ext cx="1076755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		</a:t>
            </a:r>
          </a:p>
          <a:p>
            <a:r>
              <a:rPr lang="en-US" sz="2800" dirty="0"/>
              <a:t>			</a:t>
            </a:r>
            <a:r>
              <a:rPr lang="en-US" sz="3600" dirty="0"/>
              <a:t>BEFORE YOU FORECAST…</a:t>
            </a:r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Develop your menu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Based on the items available on your bid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Calculate the number of times each menu day is planned throughout the year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Forecast the usage % for each day in the menu cycle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>
                <a:solidFill>
                  <a:srgbClr val="FF0000"/>
                </a:solidFill>
              </a:rPr>
              <a:t>Calculate how much of each end product is needed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</a:rPr>
              <a:t>Manufacturer calculators help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02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52" y="40950"/>
            <a:ext cx="1592132" cy="16341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AE60FCD-926A-46E8-A5B9-A7CADB369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3184" y="982961"/>
            <a:ext cx="9726163" cy="527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2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52" y="40950"/>
            <a:ext cx="1592132" cy="16341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D9D040D-40D2-4703-9F0C-F57109A8CE8D}"/>
              </a:ext>
            </a:extLst>
          </p:cNvPr>
          <p:cNvSpPr txBox="1"/>
          <p:nvPr/>
        </p:nvSpPr>
        <p:spPr>
          <a:xfrm>
            <a:off x="763398" y="302004"/>
            <a:ext cx="1076755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		</a:t>
            </a:r>
          </a:p>
          <a:p>
            <a:r>
              <a:rPr lang="en-US" sz="2800" dirty="0"/>
              <a:t>			</a:t>
            </a:r>
            <a:r>
              <a:rPr lang="en-US" sz="3600" dirty="0"/>
              <a:t>BEFORE YOU FORECAST…</a:t>
            </a:r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Develop your menu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Based on the items available on your bid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Calculate the number of times each menu day is planned throughout the year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Forecast the usage % for each day in the menu cycle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Calculate how much of each end product is needed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Manufacturer calculators help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FF0000"/>
                </a:solidFill>
              </a:rPr>
              <a:t>Put it all together to see where your entitlement is at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58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52" y="40950"/>
            <a:ext cx="1592132" cy="16341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0F6B7C-B72A-43F2-8C9C-7AEA143AA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5339" y="246541"/>
            <a:ext cx="6885094" cy="58246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FFA1BB-271F-4091-800E-C1599506E2AA}"/>
              </a:ext>
            </a:extLst>
          </p:cNvPr>
          <p:cNvSpPr txBox="1"/>
          <p:nvPr/>
        </p:nvSpPr>
        <p:spPr>
          <a:xfrm>
            <a:off x="462116" y="4316361"/>
            <a:ext cx="240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 action="ppaction://hlinkfile"/>
              </a:rPr>
              <a:t>Rich Chicks Calculator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5F4D12-4367-4FE1-94F9-7506D12DDE19}"/>
              </a:ext>
            </a:extLst>
          </p:cNvPr>
          <p:cNvSpPr txBox="1"/>
          <p:nvPr/>
        </p:nvSpPr>
        <p:spPr>
          <a:xfrm>
            <a:off x="462116" y="5260258"/>
            <a:ext cx="2408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 action="ppaction://hlinkfile"/>
              </a:rPr>
              <a:t>Tasty Brands Calculator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46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52" y="40950"/>
            <a:ext cx="1592132" cy="16341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D9D040D-40D2-4703-9F0C-F57109A8CE8D}"/>
              </a:ext>
            </a:extLst>
          </p:cNvPr>
          <p:cNvSpPr txBox="1"/>
          <p:nvPr/>
        </p:nvSpPr>
        <p:spPr>
          <a:xfrm>
            <a:off x="763398" y="302004"/>
            <a:ext cx="10767550" cy="750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		</a:t>
            </a:r>
          </a:p>
          <a:p>
            <a:r>
              <a:rPr lang="en-US" sz="2800" dirty="0"/>
              <a:t>			</a:t>
            </a:r>
            <a:r>
              <a:rPr lang="en-US" sz="3600" dirty="0"/>
              <a:t>BEFORE YOU FORECAST…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Develop your menu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Based on the items available on your bid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Calculate the number of times each menu day is planned throughout the year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Forecast the usage % for each day in the menu cycle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Calculate how much of each end product is needed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Manufacturer calculators help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Put it all together to see where your entitlement is at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FF0000"/>
                </a:solidFill>
              </a:rPr>
              <a:t>When ordering, take into consideration how many pounds or cases are per truckload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99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42" y="40950"/>
            <a:ext cx="1592132" cy="16341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434D17-51D4-4551-BE4D-B6838D6FE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3527" y="165874"/>
            <a:ext cx="4657143" cy="59142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500262-1836-4949-9C77-F0DBE10B25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5274" y="165874"/>
            <a:ext cx="4419590" cy="61075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9B2D25-DBF0-4F09-86A0-4387221938B3}"/>
              </a:ext>
            </a:extLst>
          </p:cNvPr>
          <p:cNvSpPr txBox="1"/>
          <p:nvPr/>
        </p:nvSpPr>
        <p:spPr>
          <a:xfrm>
            <a:off x="3530009" y="202016"/>
            <a:ext cx="157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DIRECT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03E7E9-0807-4C8D-B79D-70BDEC5977EF}"/>
              </a:ext>
            </a:extLst>
          </p:cNvPr>
          <p:cNvSpPr txBox="1"/>
          <p:nvPr/>
        </p:nvSpPr>
        <p:spPr>
          <a:xfrm>
            <a:off x="8442251" y="202016"/>
            <a:ext cx="152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PROCESSED</a:t>
            </a:r>
          </a:p>
        </p:txBody>
      </p:sp>
    </p:spTree>
    <p:extLst>
      <p:ext uri="{BB962C8B-B14F-4D97-AF65-F5344CB8AC3E}">
        <p14:creationId xmlns:p14="http://schemas.microsoft.com/office/powerpoint/2010/main" val="39397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42" y="40950"/>
            <a:ext cx="1592132" cy="16341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460716-2328-4A48-8461-181AD439A78C}"/>
              </a:ext>
            </a:extLst>
          </p:cNvPr>
          <p:cNvSpPr txBox="1"/>
          <p:nvPr/>
        </p:nvSpPr>
        <p:spPr>
          <a:xfrm>
            <a:off x="2264062" y="240505"/>
            <a:ext cx="863999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PROCESSED CHICKEN EXAMPLE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4917555-9ACC-4BD3-BC9D-267B9A3D1F4E}"/>
              </a:ext>
            </a:extLst>
          </p:cNvPr>
          <p:cNvGrpSpPr/>
          <p:nvPr/>
        </p:nvGrpSpPr>
        <p:grpSpPr>
          <a:xfrm>
            <a:off x="7063527" y="4945801"/>
            <a:ext cx="4657142" cy="974690"/>
            <a:chOff x="7063527" y="4945801"/>
            <a:chExt cx="4657142" cy="97469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5434D17-51D4-4551-BE4D-B6838D6FEB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0338" b="2409"/>
            <a:stretch/>
          </p:blipFill>
          <p:spPr>
            <a:xfrm>
              <a:off x="7063527" y="4945801"/>
              <a:ext cx="4475808" cy="97469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FE24D2C-329F-47BC-9717-E0E2A229F114}"/>
                </a:ext>
              </a:extLst>
            </p:cNvPr>
            <p:cNvSpPr txBox="1"/>
            <p:nvPr/>
          </p:nvSpPr>
          <p:spPr>
            <a:xfrm>
              <a:off x="7063527" y="5114610"/>
              <a:ext cx="4657142" cy="445763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AC670A0-1158-421B-A605-71E155E6EB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2687" y="1369806"/>
            <a:ext cx="2719485" cy="8095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DB005ED-7050-4571-A5A6-C7BCF4790325}"/>
              </a:ext>
            </a:extLst>
          </p:cNvPr>
          <p:cNvSpPr txBox="1"/>
          <p:nvPr/>
        </p:nvSpPr>
        <p:spPr>
          <a:xfrm>
            <a:off x="1982707" y="1045721"/>
            <a:ext cx="3302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From commodity calculator: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FB825C-115A-4ADA-A8D6-DA4190B9FEFC}"/>
              </a:ext>
            </a:extLst>
          </p:cNvPr>
          <p:cNvSpPr txBox="1"/>
          <p:nvPr/>
        </p:nvSpPr>
        <p:spPr>
          <a:xfrm>
            <a:off x="3579791" y="2599403"/>
            <a:ext cx="3061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From my total spreadsheet: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97CA06A-A594-4371-BED5-EC99080F9B6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825" b="83186"/>
          <a:stretch/>
        </p:blipFill>
        <p:spPr>
          <a:xfrm>
            <a:off x="2853318" y="2989008"/>
            <a:ext cx="4031748" cy="9223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F791B9A-179B-4B7D-BD6C-C7C70006A5CD}"/>
              </a:ext>
            </a:extLst>
          </p:cNvPr>
          <p:cNvSpPr txBox="1"/>
          <p:nvPr/>
        </p:nvSpPr>
        <p:spPr>
          <a:xfrm>
            <a:off x="8264769" y="4555393"/>
            <a:ext cx="2542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From catalog: </a:t>
            </a:r>
          </a:p>
        </p:txBody>
      </p:sp>
    </p:spTree>
    <p:extLst>
      <p:ext uri="{BB962C8B-B14F-4D97-AF65-F5344CB8AC3E}">
        <p14:creationId xmlns:p14="http://schemas.microsoft.com/office/powerpoint/2010/main" val="157445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18F398-84B6-40B9-8669-7DE4A81E93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2" y="122908"/>
            <a:ext cx="1592132" cy="163411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E8A9099-BFBF-4B36-8EB1-08CD54BC1DA7}"/>
              </a:ext>
            </a:extLst>
          </p:cNvPr>
          <p:cNvSpPr txBox="1">
            <a:spLocks/>
          </p:cNvSpPr>
          <p:nvPr/>
        </p:nvSpPr>
        <p:spPr>
          <a:xfrm>
            <a:off x="1930708" y="709390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What’s Happening in USDA Foods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7659448-ED6B-46C1-B176-212738B572ED}"/>
              </a:ext>
            </a:extLst>
          </p:cNvPr>
          <p:cNvSpPr txBox="1">
            <a:spLocks/>
          </p:cNvSpPr>
          <p:nvPr/>
        </p:nvSpPr>
        <p:spPr>
          <a:xfrm>
            <a:off x="1697048" y="1953889"/>
            <a:ext cx="10058400" cy="402336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Unfortunately, the current challenges are expected to continue</a:t>
            </a:r>
          </a:p>
          <a:p>
            <a:pPr lvl="1"/>
            <a:r>
              <a:rPr lang="en-US" sz="2000" dirty="0"/>
              <a:t>Prices are too high for USDA</a:t>
            </a:r>
          </a:p>
          <a:p>
            <a:pPr lvl="1"/>
            <a:r>
              <a:rPr lang="en-US" sz="2000" dirty="0"/>
              <a:t>Lack of transportation</a:t>
            </a:r>
          </a:p>
          <a:p>
            <a:pPr lvl="1"/>
            <a:r>
              <a:rPr lang="en-US" sz="2000" dirty="0"/>
              <a:t>Poor harvests and growing conditions</a:t>
            </a:r>
          </a:p>
          <a:p>
            <a:pPr lvl="1"/>
            <a:r>
              <a:rPr lang="en-US" sz="2000" dirty="0"/>
              <a:t>Staffing/labor shortages</a:t>
            </a:r>
          </a:p>
          <a:p>
            <a:pPr lvl="1"/>
            <a:r>
              <a:rPr lang="en-US" sz="2000" dirty="0"/>
              <a:t>Commercial demand</a:t>
            </a:r>
          </a:p>
          <a:p>
            <a:pPr lvl="1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Need to plan accordingly and have backup products ready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DF0786-17BA-4225-8B70-E87FD0329CCD}"/>
              </a:ext>
            </a:extLst>
          </p:cNvPr>
          <p:cNvCxnSpPr/>
          <p:nvPr/>
        </p:nvCxnSpPr>
        <p:spPr>
          <a:xfrm>
            <a:off x="1795024" y="1514168"/>
            <a:ext cx="953173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7517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42" y="40950"/>
            <a:ext cx="1592132" cy="16341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460716-2328-4A48-8461-181AD439A78C}"/>
              </a:ext>
            </a:extLst>
          </p:cNvPr>
          <p:cNvSpPr txBox="1"/>
          <p:nvPr/>
        </p:nvSpPr>
        <p:spPr>
          <a:xfrm>
            <a:off x="2264062" y="240505"/>
            <a:ext cx="863999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TRACKING THROUGHOUT THE YEAR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8B9D08-6709-41A9-ABBA-2409782C1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614" y="1758061"/>
            <a:ext cx="3130119" cy="405883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3D992C3-2CB6-49D2-88C3-7D65C2D26C21}"/>
              </a:ext>
            </a:extLst>
          </p:cNvPr>
          <p:cNvGrpSpPr/>
          <p:nvPr/>
        </p:nvGrpSpPr>
        <p:grpSpPr>
          <a:xfrm>
            <a:off x="3610160" y="2824312"/>
            <a:ext cx="8439404" cy="1553613"/>
            <a:chOff x="3610160" y="2824312"/>
            <a:chExt cx="8439404" cy="155361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DEFDF06-0262-4933-B238-C838C4A2F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10160" y="2824312"/>
              <a:ext cx="8184888" cy="155361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593E766-D185-4A7E-ACD0-663D5E18C1B3}"/>
                </a:ext>
              </a:extLst>
            </p:cNvPr>
            <p:cNvSpPr txBox="1"/>
            <p:nvPr/>
          </p:nvSpPr>
          <p:spPr>
            <a:xfrm>
              <a:off x="11043137" y="3429000"/>
              <a:ext cx="1006427" cy="2663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1927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42" y="40950"/>
            <a:ext cx="1592132" cy="16341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460716-2328-4A48-8461-181AD439A78C}"/>
              </a:ext>
            </a:extLst>
          </p:cNvPr>
          <p:cNvSpPr txBox="1"/>
          <p:nvPr/>
        </p:nvSpPr>
        <p:spPr>
          <a:xfrm>
            <a:off x="2264062" y="240505"/>
            <a:ext cx="863999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TRACKING THROUGHOUT THE YEAR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E3A0F8-CF13-452B-83EB-A7CD5DDFA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28" y="1800109"/>
            <a:ext cx="3191880" cy="43451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4EE4F9-1E3E-4BD0-9515-B4E27A055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4290" y="2889850"/>
            <a:ext cx="7612538" cy="205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2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42" y="40950"/>
            <a:ext cx="1592132" cy="16341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460716-2328-4A48-8461-181AD439A78C}"/>
              </a:ext>
            </a:extLst>
          </p:cNvPr>
          <p:cNvSpPr txBox="1"/>
          <p:nvPr/>
        </p:nvSpPr>
        <p:spPr>
          <a:xfrm>
            <a:off x="2264062" y="240505"/>
            <a:ext cx="863999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TRACKING THROUGHOUT THE YEAR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04A916-DA59-4762-B5E7-548925679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634" y="2922979"/>
            <a:ext cx="11320732" cy="120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0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18F398-84B6-40B9-8669-7DE4A81E93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2" y="122908"/>
            <a:ext cx="1592132" cy="163411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DF0786-17BA-4225-8B70-E87FD0329CCD}"/>
              </a:ext>
            </a:extLst>
          </p:cNvPr>
          <p:cNvCxnSpPr/>
          <p:nvPr/>
        </p:nvCxnSpPr>
        <p:spPr>
          <a:xfrm>
            <a:off x="1795024" y="1514168"/>
            <a:ext cx="953173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86C91E2-985A-4B45-BBA4-1C5A2F24B2D4}"/>
              </a:ext>
            </a:extLst>
          </p:cNvPr>
          <p:cNvSpPr txBox="1">
            <a:spLocks/>
          </p:cNvSpPr>
          <p:nvPr/>
        </p:nvSpPr>
        <p:spPr>
          <a:xfrm>
            <a:off x="2001850" y="512745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Supply Chain Update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E28113-70C8-42F8-8636-0EB05D428E48}"/>
              </a:ext>
            </a:extLst>
          </p:cNvPr>
          <p:cNvSpPr txBox="1">
            <a:spLocks/>
          </p:cNvSpPr>
          <p:nvPr/>
        </p:nvSpPr>
        <p:spPr>
          <a:xfrm>
            <a:off x="1795024" y="1963502"/>
            <a:ext cx="10058400" cy="402336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u="sng"/>
              <a:t>Good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/>
              <a:t>Green Beans are in surplus and additional offerings may become available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/>
              <a:t>Trucking has become less of an issue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/>
              <a:t>USDA is working hard to get all orders purchased which means</a:t>
            </a:r>
          </a:p>
          <a:p>
            <a:pPr lvl="1"/>
            <a:r>
              <a:rPr lang="en-US" sz="2400"/>
              <a:t>That delivery periods may be required to be moved for the order to be purchased</a:t>
            </a:r>
          </a:p>
          <a:p>
            <a:pPr lvl="1"/>
            <a:r>
              <a:rPr lang="en-US" sz="2400"/>
              <a:t>The product received, may be a little different than what was requested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/>
              <a:t>Diced, may be sliced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/>
              <a:t>No-Sodium, may be Low-Sodium</a:t>
            </a:r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225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18F398-84B6-40B9-8669-7DE4A81E93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2" y="122908"/>
            <a:ext cx="1592132" cy="163411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DF0786-17BA-4225-8B70-E87FD0329CCD}"/>
              </a:ext>
            </a:extLst>
          </p:cNvPr>
          <p:cNvCxnSpPr/>
          <p:nvPr/>
        </p:nvCxnSpPr>
        <p:spPr>
          <a:xfrm>
            <a:off x="1795024" y="1514168"/>
            <a:ext cx="953173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86C91E2-985A-4B45-BBA4-1C5A2F24B2D4}"/>
              </a:ext>
            </a:extLst>
          </p:cNvPr>
          <p:cNvSpPr txBox="1">
            <a:spLocks/>
          </p:cNvSpPr>
          <p:nvPr/>
        </p:nvSpPr>
        <p:spPr>
          <a:xfrm>
            <a:off x="2001850" y="512745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Supply Chain Update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250D658-3900-4CB6-881D-441AB3B0D786}"/>
              </a:ext>
            </a:extLst>
          </p:cNvPr>
          <p:cNvSpPr txBox="1">
            <a:spLocks/>
          </p:cNvSpPr>
          <p:nvPr/>
        </p:nvSpPr>
        <p:spPr>
          <a:xfrm>
            <a:off x="1903525" y="1855566"/>
            <a:ext cx="10058400" cy="402336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3200" b="1" u="sng"/>
              <a:t>Bad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/>
              <a:t>All grains and grain-based items are in short supply and prices are increasing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/>
              <a:t>Peas have a severe shortage and USDA is trying to find substitutions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/>
              <a:t>Packaging materials for direct delivery are in short supply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/>
              <a:t>Trucking is still causing delays but are diminishing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89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18F398-84B6-40B9-8669-7DE4A81E93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2" y="122908"/>
            <a:ext cx="1592132" cy="163411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DF0786-17BA-4225-8B70-E87FD0329CCD}"/>
              </a:ext>
            </a:extLst>
          </p:cNvPr>
          <p:cNvCxnSpPr/>
          <p:nvPr/>
        </p:nvCxnSpPr>
        <p:spPr>
          <a:xfrm>
            <a:off x="1795024" y="1514168"/>
            <a:ext cx="953173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86C91E2-985A-4B45-BBA4-1C5A2F24B2D4}"/>
              </a:ext>
            </a:extLst>
          </p:cNvPr>
          <p:cNvSpPr txBox="1">
            <a:spLocks/>
          </p:cNvSpPr>
          <p:nvPr/>
        </p:nvSpPr>
        <p:spPr>
          <a:xfrm>
            <a:off x="2001850" y="512745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Order Changes &amp; Modifications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ED33682-48CE-43E1-8963-FF234C47AD39}"/>
              </a:ext>
            </a:extLst>
          </p:cNvPr>
          <p:cNvSpPr txBox="1">
            <a:spLocks/>
          </p:cNvSpPr>
          <p:nvPr/>
        </p:nvSpPr>
        <p:spPr>
          <a:xfrm>
            <a:off x="2001850" y="1845734"/>
            <a:ext cx="10058400" cy="402336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It all depends on:</a:t>
            </a:r>
          </a:p>
          <a:p>
            <a:endParaRPr lang="en-US"/>
          </a:p>
          <a:p>
            <a:pPr lvl="1"/>
            <a:r>
              <a:rPr lang="en-US"/>
              <a:t>Order Status</a:t>
            </a:r>
          </a:p>
          <a:p>
            <a:pPr lvl="1"/>
            <a:endParaRPr lang="en-US"/>
          </a:p>
          <a:p>
            <a:pPr lvl="1"/>
            <a:r>
              <a:rPr lang="en-US"/>
              <a:t>Delivery Period</a:t>
            </a:r>
          </a:p>
          <a:p>
            <a:pPr lvl="1"/>
            <a:endParaRPr lang="en-US"/>
          </a:p>
          <a:p>
            <a:pPr lvl="1"/>
            <a:r>
              <a:rPr lang="en-US"/>
              <a:t>If other recipient agencies have allocations for the same orders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195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18F398-84B6-40B9-8669-7DE4A81E93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2" y="122908"/>
            <a:ext cx="1592132" cy="163411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DF0786-17BA-4225-8B70-E87FD0329CCD}"/>
              </a:ext>
            </a:extLst>
          </p:cNvPr>
          <p:cNvCxnSpPr/>
          <p:nvPr/>
        </p:nvCxnSpPr>
        <p:spPr>
          <a:xfrm>
            <a:off x="1795024" y="1514168"/>
            <a:ext cx="953173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86C91E2-985A-4B45-BBA4-1C5A2F24B2D4}"/>
              </a:ext>
            </a:extLst>
          </p:cNvPr>
          <p:cNvSpPr txBox="1">
            <a:spLocks/>
          </p:cNvSpPr>
          <p:nvPr/>
        </p:nvSpPr>
        <p:spPr>
          <a:xfrm>
            <a:off x="2001850" y="512745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School Year 2022-2023 Entitlement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40E41D-9BCA-410B-8890-85772188ECE8}"/>
              </a:ext>
            </a:extLst>
          </p:cNvPr>
          <p:cNvSpPr txBox="1">
            <a:spLocks/>
          </p:cNvSpPr>
          <p:nvPr/>
        </p:nvSpPr>
        <p:spPr>
          <a:xfrm>
            <a:off x="1697048" y="1757024"/>
            <a:ext cx="10058400" cy="402336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4100"/>
              <a:t>Current entitlement in the POINT System is an estimate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4100"/>
          </a:p>
          <a:p>
            <a:pPr>
              <a:buFont typeface="Arial" panose="020B0604020202020204" pitchFamily="34" charset="0"/>
              <a:buChar char="•"/>
            </a:pPr>
            <a:r>
              <a:rPr lang="en-US" sz="4100"/>
              <a:t>SY 22-23 Entitlement will not have a waiver as the last two school years did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4100"/>
          </a:p>
          <a:p>
            <a:pPr>
              <a:buFont typeface="Arial" panose="020B0604020202020204" pitchFamily="34" charset="0"/>
              <a:buChar char="•"/>
            </a:pPr>
            <a:r>
              <a:rPr lang="en-US" sz="4100"/>
              <a:t>SY 22-23 Entitlement will be updated with the actual amount of lunch meals claimed in October-November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248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18F398-84B6-40B9-8669-7DE4A81E93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2" y="122908"/>
            <a:ext cx="1592132" cy="163411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DF0786-17BA-4225-8B70-E87FD0329CCD}"/>
              </a:ext>
            </a:extLst>
          </p:cNvPr>
          <p:cNvCxnSpPr/>
          <p:nvPr/>
        </p:nvCxnSpPr>
        <p:spPr>
          <a:xfrm>
            <a:off x="1795024" y="1514168"/>
            <a:ext cx="953173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86C91E2-985A-4B45-BBA4-1C5A2F24B2D4}"/>
              </a:ext>
            </a:extLst>
          </p:cNvPr>
          <p:cNvSpPr txBox="1">
            <a:spLocks/>
          </p:cNvSpPr>
          <p:nvPr/>
        </p:nvSpPr>
        <p:spPr>
          <a:xfrm>
            <a:off x="2001850" y="512745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What’s Next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6D5BCE-D973-4450-8A4C-6918124D77E4}"/>
              </a:ext>
            </a:extLst>
          </p:cNvPr>
          <p:cNvSpPr txBox="1">
            <a:spLocks/>
          </p:cNvSpPr>
          <p:nvPr/>
        </p:nvSpPr>
        <p:spPr>
          <a:xfrm>
            <a:off x="1795024" y="1963502"/>
            <a:ext cx="10058400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3200"/>
              <a:t>December 2022 Catalog</a:t>
            </a:r>
            <a:endParaRPr lang="en-US"/>
          </a:p>
          <a:p>
            <a:pPr lvl="1"/>
            <a:r>
              <a:rPr lang="en-US" sz="2400"/>
              <a:t>There will be direct delivery and processing catalogs</a:t>
            </a:r>
          </a:p>
          <a:p>
            <a:pPr lvl="2"/>
            <a:r>
              <a:rPr lang="en-US" sz="2000"/>
              <a:t>46 different items for direct delivery</a:t>
            </a:r>
          </a:p>
          <a:p>
            <a:pPr lvl="2"/>
            <a:r>
              <a:rPr lang="en-US" sz="2000"/>
              <a:t>31 different items for processing</a:t>
            </a:r>
          </a:p>
          <a:p>
            <a:pPr marL="384048" lvl="2" indent="0">
              <a:buFont typeface="Calibri" pitchFamily="34" charset="0"/>
              <a:buNone/>
            </a:pPr>
            <a:endParaRPr lang="en-US" sz="2000"/>
          </a:p>
          <a:p>
            <a:pPr lvl="1"/>
            <a:r>
              <a:rPr lang="en-US" sz="2400"/>
              <a:t>These catalogs will be open from 11/21-12/8/22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Webinar will be scheduled prior to the catalogs opening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4350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18F398-84B6-40B9-8669-7DE4A81E93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2" y="122908"/>
            <a:ext cx="1592132" cy="163411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DF0786-17BA-4225-8B70-E87FD0329CCD}"/>
              </a:ext>
            </a:extLst>
          </p:cNvPr>
          <p:cNvCxnSpPr/>
          <p:nvPr/>
        </p:nvCxnSpPr>
        <p:spPr>
          <a:xfrm>
            <a:off x="1795024" y="1514168"/>
            <a:ext cx="953173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86C91E2-985A-4B45-BBA4-1C5A2F24B2D4}"/>
              </a:ext>
            </a:extLst>
          </p:cNvPr>
          <p:cNvSpPr txBox="1">
            <a:spLocks/>
          </p:cNvSpPr>
          <p:nvPr/>
        </p:nvSpPr>
        <p:spPr>
          <a:xfrm>
            <a:off x="2001850" y="512745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Hurricane Ian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886581-5FC0-4BD2-954C-4835DA8B731D}"/>
              </a:ext>
            </a:extLst>
          </p:cNvPr>
          <p:cNvSpPr txBox="1">
            <a:spLocks/>
          </p:cNvSpPr>
          <p:nvPr/>
        </p:nvSpPr>
        <p:spPr>
          <a:xfrm>
            <a:off x="1795024" y="1901558"/>
            <a:ext cx="10058400" cy="402336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Only USDA Foods served for congregate feeding are eligible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All other food claims are submitted to FEMA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If you only used direct delivery USDA Foods or DoD Fresh, the 292-A is only required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If you only used processed USDA Foods, we still need the 292-A in addition to the 292-B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Supporting Documentation is required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Forms and Documentation due dates will be announced soon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60927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3">
      <a:dk1>
        <a:srgbClr val="000000"/>
      </a:dk1>
      <a:lt1>
        <a:srgbClr val="FFFFFF"/>
      </a:lt1>
      <a:dk2>
        <a:srgbClr val="FF0000"/>
      </a:dk2>
      <a:lt2>
        <a:srgbClr val="00B050"/>
      </a:lt2>
      <a:accent1>
        <a:srgbClr val="FFFF00"/>
      </a:accent1>
      <a:accent2>
        <a:srgbClr val="0070C0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707</TotalTime>
  <Words>1433</Words>
  <Application>Microsoft Office PowerPoint</Application>
  <PresentationFormat>Widescreen</PresentationFormat>
  <Paragraphs>296</Paragraphs>
  <Slides>32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Wingdings</vt:lpstr>
      <vt:lpstr>Retrospect</vt:lpstr>
      <vt:lpstr>Your Upcoming Commodities Order-Make the Most of it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Martina Brawer</dc:creator>
  <cp:lastModifiedBy>Janet Chernoff</cp:lastModifiedBy>
  <cp:revision>44</cp:revision>
  <dcterms:created xsi:type="dcterms:W3CDTF">2022-09-01T11:46:41Z</dcterms:created>
  <dcterms:modified xsi:type="dcterms:W3CDTF">2022-10-05T12:07:00Z</dcterms:modified>
</cp:coreProperties>
</file>