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440" r:id="rId5"/>
    <p:sldId id="448" r:id="rId6"/>
    <p:sldId id="450" r:id="rId7"/>
    <p:sldId id="449" r:id="rId8"/>
    <p:sldId id="441" r:id="rId9"/>
    <p:sldId id="442" r:id="rId10"/>
    <p:sldId id="443" r:id="rId11"/>
    <p:sldId id="444" r:id="rId12"/>
    <p:sldId id="445" r:id="rId13"/>
    <p:sldId id="446" r:id="rId14"/>
    <p:sldId id="447" r:id="rId15"/>
    <p:sldId id="256" r:id="rId16"/>
    <p:sldId id="309" r:id="rId17"/>
    <p:sldId id="264" r:id="rId18"/>
    <p:sldId id="438" r:id="rId19"/>
    <p:sldId id="267"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Janet Chernoff"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26" y="7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E1470-927D-4257-8D03-64F1407B3D20}"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5EDCB-0FA1-4D46-9CB9-B6CFE1CD496F}" type="slidenum">
              <a:rPr lang="en-US" smtClean="0"/>
              <a:t>‹#›</a:t>
            </a:fld>
            <a:endParaRPr lang="en-US"/>
          </a:p>
        </p:txBody>
      </p:sp>
    </p:spTree>
    <p:extLst>
      <p:ext uri="{BB962C8B-B14F-4D97-AF65-F5344CB8AC3E}">
        <p14:creationId xmlns:p14="http://schemas.microsoft.com/office/powerpoint/2010/main" val="310502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Improves eating patterns while improving students' academic achievement (science of farming and nutrition) – want to go to the food forest to snack, sense of pride in schools, Miami reported 67% higher science scores &amp; 42% increase in healthy eating habits</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Promotes life skill of growing food – boy started growing some of the same food items at home.</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Cultivates an attitude of care and creativity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SEL component –boosts mood, self –esteem and confidence. Studies demonstrated shared tasks help group bonding, people connect more easily when they are in nature</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Sequesters CO2 - you may have heard of the urban heat island effect – cities hotter because concrete  - Helps to alleviate the effects of urban heat islands through establishing ecosystem - BCPS Largest land owner Broward potential </a:t>
            </a:r>
            <a:r>
              <a:rPr lang="en-US" sz="1200" b="0" i="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70CB892C-E52A-4744-A4E9-060059EC246A}" type="slidenum">
              <a:rPr lang="en-US"/>
              <a:t>14</a:t>
            </a:fld>
            <a:endParaRPr lang="en-US"/>
          </a:p>
        </p:txBody>
      </p:sp>
    </p:spTree>
    <p:extLst>
      <p:ext uri="{BB962C8B-B14F-4D97-AF65-F5344CB8AC3E}">
        <p14:creationId xmlns:p14="http://schemas.microsoft.com/office/powerpoint/2010/main" val="7931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This Graphic shows the different layers of the food forest. Emulates what we find in nature. Perennial, edible trees, bushes, herbs, vines and groundcovers. An abundance of  tropical, crops that can be found </a:t>
            </a:r>
            <a:r>
              <a:rPr lang="en-US" sz="1200" b="0" i="0" u="sng" kern="1200">
                <a:solidFill>
                  <a:schemeClr val="tx1"/>
                </a:solidFill>
                <a:effectLst/>
                <a:latin typeface="+mn-lt"/>
                <a:ea typeface="+mn-ea"/>
                <a:cs typeface="+mn-cs"/>
              </a:rPr>
              <a:t>year-round</a:t>
            </a:r>
            <a:r>
              <a:rPr lang="en-US" sz="1200" b="0" i="0" kern="1200">
                <a:solidFill>
                  <a:schemeClr val="tx1"/>
                </a:solidFill>
                <a:effectLst/>
                <a:latin typeface="+mn-lt"/>
                <a:ea typeface="+mn-ea"/>
                <a:cs typeface="+mn-cs"/>
              </a:rPr>
              <a:t> nestled among winding paths. Food forest is a great complement to your school garden because they are sustainable, minimal maintenance and year-round. </a:t>
            </a:r>
          </a:p>
          <a:p>
            <a:pPr rtl="0" fontAlgn="base"/>
            <a:r>
              <a:rPr lang="en-US" sz="1200" b="0" i="0" kern="1200">
                <a:solidFill>
                  <a:schemeClr val="tx1"/>
                </a:solidFill>
                <a:effectLst/>
                <a:latin typeface="+mn-lt"/>
                <a:ea typeface="+mn-ea"/>
                <a:cs typeface="+mn-cs"/>
              </a:rPr>
              <a:t>Many cities like Atlanta, Portland, NYC have created urban food forests to: </a:t>
            </a:r>
          </a:p>
          <a:p>
            <a:pPr rtl="0" fontAlgn="base"/>
            <a:r>
              <a:rPr lang="en-US" sz="1200" b="0" i="0" kern="1200">
                <a:solidFill>
                  <a:schemeClr val="tx1"/>
                </a:solidFill>
                <a:effectLst/>
                <a:latin typeface="+mn-lt"/>
                <a:ea typeface="+mn-ea"/>
                <a:cs typeface="+mn-cs"/>
              </a:rPr>
              <a:t>absorbs carbon dioxide and filters the air, enhances biodiversity and yields over a hundred varieties of foods </a:t>
            </a:r>
          </a:p>
          <a:p>
            <a:endParaRPr lang="en-US"/>
          </a:p>
        </p:txBody>
      </p:sp>
      <p:sp>
        <p:nvSpPr>
          <p:cNvPr id="4" name="Slide Number Placeholder 3"/>
          <p:cNvSpPr>
            <a:spLocks noGrp="1"/>
          </p:cNvSpPr>
          <p:nvPr>
            <p:ph type="sldNum" sz="quarter" idx="5"/>
          </p:nvPr>
        </p:nvSpPr>
        <p:spPr/>
        <p:txBody>
          <a:bodyPr/>
          <a:lstStyle/>
          <a:p>
            <a:fld id="{CB577E1C-38C8-44E1-955B-A29D4FE78C29}" type="slidenum">
              <a:rPr lang="en-US" smtClean="0"/>
              <a:t>16</a:t>
            </a:fld>
            <a:endParaRPr lang="en-US"/>
          </a:p>
        </p:txBody>
      </p:sp>
    </p:spTree>
    <p:extLst>
      <p:ext uri="{BB962C8B-B14F-4D97-AF65-F5344CB8AC3E}">
        <p14:creationId xmlns:p14="http://schemas.microsoft.com/office/powerpoint/2010/main" val="175925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612A39-B0CC-4970-9C60-6A924745405D}"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56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12A39-B0CC-4970-9C60-6A924745405D}"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a:p>
        </p:txBody>
      </p:sp>
    </p:spTree>
    <p:extLst>
      <p:ext uri="{BB962C8B-B14F-4D97-AF65-F5344CB8AC3E}">
        <p14:creationId xmlns:p14="http://schemas.microsoft.com/office/powerpoint/2010/main" val="327685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12A39-B0CC-4970-9C60-6A924745405D}"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a:p>
        </p:txBody>
      </p:sp>
    </p:spTree>
    <p:extLst>
      <p:ext uri="{BB962C8B-B14F-4D97-AF65-F5344CB8AC3E}">
        <p14:creationId xmlns:p14="http://schemas.microsoft.com/office/powerpoint/2010/main" val="167129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12A39-B0CC-4970-9C60-6A924745405D}"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a:p>
        </p:txBody>
      </p:sp>
    </p:spTree>
    <p:extLst>
      <p:ext uri="{BB962C8B-B14F-4D97-AF65-F5344CB8AC3E}">
        <p14:creationId xmlns:p14="http://schemas.microsoft.com/office/powerpoint/2010/main" val="107030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612A39-B0CC-4970-9C60-6A924745405D}"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9D13A-D43E-403E-B387-05893A9526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59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612A39-B0CC-4970-9C60-6A924745405D}"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9D13A-D43E-403E-B387-05893A9526B4}" type="slidenum">
              <a:rPr lang="en-US" smtClean="0"/>
              <a:t>‹#›</a:t>
            </a:fld>
            <a:endParaRPr lang="en-US"/>
          </a:p>
        </p:txBody>
      </p:sp>
    </p:spTree>
    <p:extLst>
      <p:ext uri="{BB962C8B-B14F-4D97-AF65-F5344CB8AC3E}">
        <p14:creationId xmlns:p14="http://schemas.microsoft.com/office/powerpoint/2010/main" val="303983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612A39-B0CC-4970-9C60-6A924745405D}"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9D13A-D43E-403E-B387-05893A9526B4}" type="slidenum">
              <a:rPr lang="en-US" smtClean="0"/>
              <a:t>‹#›</a:t>
            </a:fld>
            <a:endParaRPr lang="en-US"/>
          </a:p>
        </p:txBody>
      </p:sp>
    </p:spTree>
    <p:extLst>
      <p:ext uri="{BB962C8B-B14F-4D97-AF65-F5344CB8AC3E}">
        <p14:creationId xmlns:p14="http://schemas.microsoft.com/office/powerpoint/2010/main" val="108154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612A39-B0CC-4970-9C60-6A924745405D}"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9D13A-D43E-403E-B387-05893A9526B4}" type="slidenum">
              <a:rPr lang="en-US" smtClean="0"/>
              <a:t>‹#›</a:t>
            </a:fld>
            <a:endParaRPr lang="en-US"/>
          </a:p>
        </p:txBody>
      </p:sp>
    </p:spTree>
    <p:extLst>
      <p:ext uri="{BB962C8B-B14F-4D97-AF65-F5344CB8AC3E}">
        <p14:creationId xmlns:p14="http://schemas.microsoft.com/office/powerpoint/2010/main" val="329336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612A39-B0CC-4970-9C60-6A924745405D}" type="datetimeFigureOut">
              <a:rPr lang="en-US" smtClean="0"/>
              <a:t>10/10/2022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D9D13A-D43E-403E-B387-05893A9526B4}" type="slidenum">
              <a:rPr lang="en-US" smtClean="0"/>
              <a:t>‹#›</a:t>
            </a:fld>
            <a:endParaRPr lang="en-US"/>
          </a:p>
        </p:txBody>
      </p:sp>
    </p:spTree>
    <p:extLst>
      <p:ext uri="{BB962C8B-B14F-4D97-AF65-F5344CB8AC3E}">
        <p14:creationId xmlns:p14="http://schemas.microsoft.com/office/powerpoint/2010/main" val="51526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612A39-B0CC-4970-9C60-6A924745405D}" type="datetimeFigureOut">
              <a:rPr lang="en-US" smtClean="0"/>
              <a:t>10/10/2022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D9D13A-D43E-403E-B387-05893A9526B4}" type="slidenum">
              <a:rPr lang="en-US" smtClean="0"/>
              <a:t>‹#›</a:t>
            </a:fld>
            <a:endParaRPr lang="en-US"/>
          </a:p>
        </p:txBody>
      </p:sp>
    </p:spTree>
    <p:extLst>
      <p:ext uri="{BB962C8B-B14F-4D97-AF65-F5344CB8AC3E}">
        <p14:creationId xmlns:p14="http://schemas.microsoft.com/office/powerpoint/2010/main" val="196109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612A39-B0CC-4970-9C60-6A924745405D}"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9D13A-D43E-403E-B387-05893A9526B4}" type="slidenum">
              <a:rPr lang="en-US" smtClean="0"/>
              <a:t>‹#›</a:t>
            </a:fld>
            <a:endParaRPr lang="en-US"/>
          </a:p>
        </p:txBody>
      </p:sp>
    </p:spTree>
    <p:extLst>
      <p:ext uri="{BB962C8B-B14F-4D97-AF65-F5344CB8AC3E}">
        <p14:creationId xmlns:p14="http://schemas.microsoft.com/office/powerpoint/2010/main" val="53970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612A39-B0CC-4970-9C60-6A924745405D}" type="datetimeFigureOut">
              <a:rPr lang="en-US" smtClean="0"/>
              <a:t>10/10/2022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D9D13A-D43E-403E-B387-05893A9526B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053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hyperlink" Target="https://www.flickr.com/photos/tgerus/32285928390" TargetMode="External"/><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lickr.com/photos/vilseskogen/2642523054" TargetMode="External"/><Relationship Id="rId5" Type="http://schemas.openxmlformats.org/officeDocument/2006/relationships/image" Target="../media/image23.jpeg"/><Relationship Id="rId10" Type="http://schemas.openxmlformats.org/officeDocument/2006/relationships/hyperlink" Target="http://www.uniprot.org/taxonomy/45164" TargetMode="External"/><Relationship Id="rId4" Type="http://schemas.openxmlformats.org/officeDocument/2006/relationships/image" Target="../media/image22.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mailto:Emily@meansdatabase.org" TargetMode="External"/><Relationship Id="rId2" Type="http://schemas.openxmlformats.org/officeDocument/2006/relationships/hyperlink" Target="mailto:Zoe.Crego@browardschools.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Elaine.fiore@browardschool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Cut the Waste: Save the Environment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628444"/>
            <a:ext cx="1592132" cy="1634116"/>
          </a:xfrm>
          <a:prstGeom prst="rect">
            <a:avLst/>
          </a:prstGeom>
        </p:spPr>
      </p:pic>
    </p:spTree>
    <p:extLst>
      <p:ext uri="{BB962C8B-B14F-4D97-AF65-F5344CB8AC3E}">
        <p14:creationId xmlns:p14="http://schemas.microsoft.com/office/powerpoint/2010/main" val="1606800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endParaRPr lang="en-US" dirty="0"/>
          </a:p>
        </p:txBody>
      </p:sp>
      <p:sp>
        <p:nvSpPr>
          <p:cNvPr id="6" name="Subtitle 5"/>
          <p:cNvSpPr>
            <a:spLocks noGrp="1"/>
          </p:cNvSpPr>
          <p:nvPr>
            <p:ph type="subTitle" idx="1"/>
          </p:nvPr>
        </p:nvSpPr>
        <p:spPr/>
        <p:txBody>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340867194"/>
              </p:ext>
            </p:extLst>
          </p:nvPr>
        </p:nvGraphicFramePr>
        <p:xfrm>
          <a:off x="0" y="29386"/>
          <a:ext cx="12119955" cy="6828614"/>
        </p:xfrm>
        <a:graphic>
          <a:graphicData uri="http://schemas.openxmlformats.org/presentationml/2006/ole">
            <mc:AlternateContent xmlns:mc="http://schemas.openxmlformats.org/markup-compatibility/2006">
              <mc:Choice xmlns:v="urn:schemas-microsoft-com:vml" Requires="v">
                <p:oleObj spid="_x0000_s6151" name="Acrobat Document" r:id="rId3" imgW="9144000" imgH="5143500" progId="Acrobat.Document.DC">
                  <p:embed/>
                </p:oleObj>
              </mc:Choice>
              <mc:Fallback>
                <p:oleObj name="Acrobat Document" r:id="rId3" imgW="9144000" imgH="5143500" progId="Acrobat.Document.DC">
                  <p:embed/>
                  <p:pic>
                    <p:nvPicPr>
                      <p:cNvPr id="0" name=""/>
                      <p:cNvPicPr/>
                      <p:nvPr/>
                    </p:nvPicPr>
                    <p:blipFill>
                      <a:blip r:embed="rId4"/>
                      <a:stretch>
                        <a:fillRect/>
                      </a:stretch>
                    </p:blipFill>
                    <p:spPr>
                      <a:xfrm>
                        <a:off x="0" y="29386"/>
                        <a:ext cx="12119955" cy="6828614"/>
                      </a:xfrm>
                      <a:prstGeom prst="rect">
                        <a:avLst/>
                      </a:prstGeom>
                    </p:spPr>
                  </p:pic>
                </p:oleObj>
              </mc:Fallback>
            </mc:AlternateContent>
          </a:graphicData>
        </a:graphic>
      </p:graphicFrame>
    </p:spTree>
    <p:extLst>
      <p:ext uri="{BB962C8B-B14F-4D97-AF65-F5344CB8AC3E}">
        <p14:creationId xmlns:p14="http://schemas.microsoft.com/office/powerpoint/2010/main" val="2887095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endParaRPr lang="en-US" dirty="0"/>
          </a:p>
        </p:txBody>
      </p:sp>
      <p:sp>
        <p:nvSpPr>
          <p:cNvPr id="6" name="Subtitle 5"/>
          <p:cNvSpPr>
            <a:spLocks noGrp="1"/>
          </p:cNvSpPr>
          <p:nvPr>
            <p:ph type="subTitle"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92164551"/>
              </p:ext>
            </p:extLst>
          </p:nvPr>
        </p:nvGraphicFramePr>
        <p:xfrm>
          <a:off x="0" y="98425"/>
          <a:ext cx="12192000" cy="6345956"/>
        </p:xfrm>
        <a:graphic>
          <a:graphicData uri="http://schemas.openxmlformats.org/presentationml/2006/ole">
            <mc:AlternateContent xmlns:mc="http://schemas.openxmlformats.org/markup-compatibility/2006">
              <mc:Choice xmlns:v="urn:schemas-microsoft-com:vml" Requires="v">
                <p:oleObj spid="_x0000_s7175" name="Acrobat Document" r:id="rId3" imgW="9144000" imgH="5143500" progId="Acrobat.Document.DC">
                  <p:embed/>
                </p:oleObj>
              </mc:Choice>
              <mc:Fallback>
                <p:oleObj name="Acrobat Document" r:id="rId3" imgW="9144000" imgH="5143500" progId="Acrobat.Document.DC">
                  <p:embed/>
                  <p:pic>
                    <p:nvPicPr>
                      <p:cNvPr id="0" name=""/>
                      <p:cNvPicPr/>
                      <p:nvPr/>
                    </p:nvPicPr>
                    <p:blipFill>
                      <a:blip r:embed="rId4"/>
                      <a:stretch>
                        <a:fillRect/>
                      </a:stretch>
                    </p:blipFill>
                    <p:spPr>
                      <a:xfrm>
                        <a:off x="0" y="98425"/>
                        <a:ext cx="12192000" cy="6345956"/>
                      </a:xfrm>
                      <a:prstGeom prst="rect">
                        <a:avLst/>
                      </a:prstGeom>
                    </p:spPr>
                  </p:pic>
                </p:oleObj>
              </mc:Fallback>
            </mc:AlternateContent>
          </a:graphicData>
        </a:graphic>
      </p:graphicFrame>
    </p:spTree>
    <p:extLst>
      <p:ext uri="{BB962C8B-B14F-4D97-AF65-F5344CB8AC3E}">
        <p14:creationId xmlns:p14="http://schemas.microsoft.com/office/powerpoint/2010/main" val="260340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95585" y="2262560"/>
            <a:ext cx="8885272" cy="3745279"/>
          </a:xfrm>
        </p:spPr>
        <p:txBody>
          <a:bodyPr>
            <a:normAutofit fontScale="90000"/>
          </a:bodyPr>
          <a:lstStyle/>
          <a:p>
            <a:r>
              <a:rPr lang="en-US" sz="5300" dirty="0">
                <a:latin typeface="Georgia Pro" panose="020B0604020202020204" pitchFamily="18" charset="0"/>
              </a:rPr>
              <a:t>Two School-based Approaches to Cut the Waste &amp; Save the Environment:</a:t>
            </a:r>
            <a:br>
              <a:rPr lang="en-US" sz="5300" dirty="0">
                <a:latin typeface="Georgia Pro" panose="020B0604020202020204" pitchFamily="18" charset="0"/>
              </a:rPr>
            </a:br>
            <a:r>
              <a:rPr lang="en-US" sz="5300" dirty="0">
                <a:latin typeface="Georgia Pro" panose="020B0604020202020204" pitchFamily="18" charset="0"/>
              </a:rPr>
              <a:t/>
            </a:r>
            <a:br>
              <a:rPr lang="en-US" sz="5300" dirty="0">
                <a:latin typeface="Georgia Pro" panose="020B0604020202020204" pitchFamily="18" charset="0"/>
              </a:rPr>
            </a:br>
            <a:r>
              <a:rPr lang="en-US" sz="5300" dirty="0">
                <a:latin typeface="Georgia Pro" panose="020B0604020202020204" pitchFamily="18" charset="0"/>
              </a:rPr>
              <a:t/>
            </a:r>
            <a:br>
              <a:rPr lang="en-US" sz="5300" dirty="0">
                <a:latin typeface="Georgia Pro" panose="020B0604020202020204" pitchFamily="18" charset="0"/>
              </a:rPr>
            </a:br>
            <a:r>
              <a:rPr lang="en-US" sz="6000" dirty="0">
                <a:latin typeface="Georgia Pro" panose="020B0604020202020204" pitchFamily="18" charset="0"/>
              </a:rPr>
              <a:t/>
            </a:r>
            <a:br>
              <a:rPr lang="en-US" sz="6000" dirty="0">
                <a:latin typeface="Georgia Pro" panose="020B0604020202020204" pitchFamily="18" charset="0"/>
              </a:rPr>
            </a:br>
            <a:r>
              <a:rPr lang="en-US" sz="5300" dirty="0">
                <a:latin typeface="Georgia Pro" panose="020B0604020202020204" pitchFamily="18" charset="0"/>
              </a:rPr>
              <a:t>Cafeteria Share Tables and School Food Forests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628444"/>
            <a:ext cx="1592132" cy="1634116"/>
          </a:xfrm>
          <a:prstGeom prst="rect">
            <a:avLst/>
          </a:prstGeom>
        </p:spPr>
      </p:pic>
    </p:spTree>
    <p:extLst>
      <p:ext uri="{BB962C8B-B14F-4D97-AF65-F5344CB8AC3E}">
        <p14:creationId xmlns:p14="http://schemas.microsoft.com/office/powerpoint/2010/main" val="6316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298B1-EFB0-492B-97D8-30DAD3C645FC}"/>
              </a:ext>
            </a:extLst>
          </p:cNvPr>
          <p:cNvSpPr txBox="1"/>
          <p:nvPr/>
        </p:nvSpPr>
        <p:spPr>
          <a:xfrm>
            <a:off x="185738" y="244620"/>
            <a:ext cx="11872912" cy="6247864"/>
          </a:xfrm>
          <a:prstGeom prst="rect">
            <a:avLst/>
          </a:prstGeom>
          <a:noFill/>
        </p:spPr>
        <p:txBody>
          <a:bodyPr wrap="square" rtlCol="0">
            <a:spAutoFit/>
          </a:bodyPr>
          <a:lstStyle/>
          <a:p>
            <a:pPr algn="ctr"/>
            <a:r>
              <a:rPr lang="en-US" sz="4000" dirty="0">
                <a:latin typeface="Georgia Pro" panose="02040502050405020303" pitchFamily="18" charset="0"/>
                <a:cs typeface="Aharoni" panose="02010803020104030203" pitchFamily="2" charset="-79"/>
              </a:rPr>
              <a:t>Share Tables: Three Take-Aways</a:t>
            </a:r>
          </a:p>
          <a:p>
            <a:pPr algn="ctr"/>
            <a:endParaRPr lang="en-US" sz="4000" dirty="0">
              <a:latin typeface="Georgia Pro" panose="02040502050405020303" pitchFamily="18" charset="0"/>
              <a:cs typeface="Aharoni" panose="02010803020104030203" pitchFamily="2" charset="-79"/>
            </a:endParaRPr>
          </a:p>
          <a:p>
            <a:pPr marL="514350" indent="-514350">
              <a:lnSpc>
                <a:spcPct val="150000"/>
              </a:lnSpc>
              <a:buFont typeface="+mj-lt"/>
              <a:buAutoNum type="arabicPeriod"/>
            </a:pPr>
            <a:r>
              <a:rPr lang="en-US" sz="3200" dirty="0">
                <a:latin typeface="Georgia Pro" panose="02040502050405020303" pitchFamily="18" charset="0"/>
                <a:cs typeface="Aharoni" panose="02010803020104030203" pitchFamily="2" charset="-79"/>
              </a:rPr>
              <a:t>Youth learn the value of food.  Food is not trash.</a:t>
            </a:r>
          </a:p>
          <a:p>
            <a:pPr marL="514350" indent="-514350">
              <a:lnSpc>
                <a:spcPct val="150000"/>
              </a:lnSpc>
              <a:buFont typeface="+mj-lt"/>
              <a:buAutoNum type="arabicPeriod"/>
            </a:pPr>
            <a:endParaRPr lang="en-US" sz="3200" dirty="0">
              <a:latin typeface="Georgia Pro" panose="02040502050405020303" pitchFamily="18" charset="0"/>
              <a:cs typeface="Aharoni" panose="02010803020104030203" pitchFamily="2" charset="-79"/>
            </a:endParaRPr>
          </a:p>
          <a:p>
            <a:pPr marL="514350" indent="-514350">
              <a:buFont typeface="+mj-lt"/>
              <a:buAutoNum type="arabicPeriod"/>
            </a:pPr>
            <a:r>
              <a:rPr lang="en-US" sz="3200" dirty="0">
                <a:latin typeface="Georgia Pro" panose="02040502050405020303" pitchFamily="18" charset="0"/>
                <a:cs typeface="Aharoni" panose="02010803020104030203" pitchFamily="2" charset="-79"/>
              </a:rPr>
              <a:t>One action empowers youth to reduce greenhouse gases &amp; increases access to food, improving student </a:t>
            </a:r>
            <a:r>
              <a:rPr lang="en-US" sz="3200" dirty="0">
                <a:latin typeface="Georgia Pro" panose="02040502050405020303" pitchFamily="18" charset="0"/>
                <a:ea typeface="Calibri" panose="020F0502020204030204" pitchFamily="34" charset="0"/>
                <a:cs typeface="Aharoni" panose="02010803020104030203" pitchFamily="2" charset="-79"/>
              </a:rPr>
              <a:t>performance, behavior and health.</a:t>
            </a:r>
          </a:p>
          <a:p>
            <a:pPr marL="514350" indent="-514350">
              <a:buFont typeface="+mj-lt"/>
              <a:buAutoNum type="arabicPeriod"/>
            </a:pPr>
            <a:endParaRPr lang="en-US" sz="3200" dirty="0">
              <a:latin typeface="Georgia Pro" panose="02040502050405020303" pitchFamily="18" charset="0"/>
              <a:ea typeface="Calibri" panose="020F0502020204030204" pitchFamily="34" charset="0"/>
              <a:cs typeface="Aharoni" panose="02010803020104030203" pitchFamily="2" charset="-79"/>
            </a:endParaRPr>
          </a:p>
          <a:p>
            <a:pPr marL="514350" indent="-514350">
              <a:buFont typeface="+mj-lt"/>
              <a:buAutoNum type="arabicPeriod"/>
            </a:pPr>
            <a:r>
              <a:rPr lang="en-US" sz="3200" dirty="0">
                <a:latin typeface="Georgia Pro" panose="02040502050405020303" pitchFamily="18" charset="0"/>
                <a:cs typeface="Aharoni" panose="02010803020104030203" pitchFamily="2" charset="-79"/>
              </a:rPr>
              <a:t>Saves money and resources</a:t>
            </a:r>
          </a:p>
          <a:p>
            <a:endParaRPr lang="en-US" sz="3200" dirty="0">
              <a:latin typeface="Aharoni" panose="02010803020104030203" pitchFamily="2" charset="-79"/>
              <a:cs typeface="Aharoni" panose="02010803020104030203" pitchFamily="2" charset="-79"/>
            </a:endParaRPr>
          </a:p>
          <a:p>
            <a:pPr marL="514350" indent="-514350">
              <a:buFont typeface="+mj-lt"/>
              <a:buAutoNum type="arabicPeriod"/>
            </a:pP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768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6CF-F576-4112-9E5B-E78E9B73EDD1}"/>
              </a:ext>
            </a:extLst>
          </p:cNvPr>
          <p:cNvSpPr>
            <a:spLocks noGrp="1"/>
          </p:cNvSpPr>
          <p:nvPr>
            <p:ph type="title"/>
          </p:nvPr>
        </p:nvSpPr>
        <p:spPr>
          <a:xfrm>
            <a:off x="4468002" y="141657"/>
            <a:ext cx="7416511" cy="1478799"/>
          </a:xfrm>
        </p:spPr>
        <p:txBody>
          <a:bodyPr anchor="b">
            <a:normAutofit/>
          </a:bodyPr>
          <a:lstStyle/>
          <a:p>
            <a:r>
              <a:rPr lang="en-US" sz="5400" cap="none" dirty="0">
                <a:ea typeface="+mj-lt"/>
                <a:cs typeface="+mj-lt"/>
              </a:rPr>
              <a:t>Why food forests matter?</a:t>
            </a:r>
            <a:endParaRPr lang="en-US" cap="none" dirty="0">
              <a:ea typeface="+mj-lt"/>
              <a:cs typeface="+mj-lt"/>
            </a:endParaRPr>
          </a:p>
        </p:txBody>
      </p:sp>
      <p:pic>
        <p:nvPicPr>
          <p:cNvPr id="5" name="Picture 4" descr="Cross section of young plant and roots">
            <a:extLst>
              <a:ext uri="{FF2B5EF4-FFF2-40B4-BE49-F238E27FC236}">
                <a16:creationId xmlns:a16="http://schemas.microsoft.com/office/drawing/2014/main" id="{1B63FAE3-83C5-41D7-BCCA-19A0B8A69D16}"/>
              </a:ext>
            </a:extLst>
          </p:cNvPr>
          <p:cNvPicPr>
            <a:picLocks noChangeAspect="1"/>
          </p:cNvPicPr>
          <p:nvPr/>
        </p:nvPicPr>
        <p:blipFill rotWithShape="1">
          <a:blip r:embed="rId3"/>
          <a:srcRect l="47196" r="4247"/>
          <a:stretch/>
        </p:blipFill>
        <p:spPr>
          <a:xfrm>
            <a:off x="20" y="10"/>
            <a:ext cx="4635571"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065712A8-2415-449F-AF8C-0DC696181D65}"/>
              </a:ext>
            </a:extLst>
          </p:cNvPr>
          <p:cNvSpPr>
            <a:spLocks noGrp="1"/>
          </p:cNvSpPr>
          <p:nvPr>
            <p:ph idx="1"/>
          </p:nvPr>
        </p:nvSpPr>
        <p:spPr>
          <a:xfrm>
            <a:off x="4871405" y="2378541"/>
            <a:ext cx="7013109" cy="4064435"/>
          </a:xfrm>
        </p:spPr>
        <p:txBody>
          <a:bodyPr vert="horz" lIns="91440" tIns="45720" rIns="91440" bIns="45720" rtlCol="0" anchor="t">
            <a:normAutofit/>
          </a:bodyPr>
          <a:lstStyle/>
          <a:p>
            <a:pPr>
              <a:buFont typeface="Arial" panose="020B0604020202020204" pitchFamily="34" charset="0"/>
              <a:buChar char="•"/>
            </a:pPr>
            <a:r>
              <a:rPr lang="en-US" sz="2400" dirty="0">
                <a:latin typeface="Georgia Pro"/>
                <a:cs typeface="Calibri"/>
              </a:rPr>
              <a:t>Increases</a:t>
            </a:r>
            <a:r>
              <a:rPr lang="en-US" sz="2400" dirty="0">
                <a:latin typeface="Georgia Pro"/>
                <a:ea typeface="+mn-lt"/>
                <a:cs typeface="+mn-lt"/>
              </a:rPr>
              <a:t> access to fresh, healthy food </a:t>
            </a:r>
          </a:p>
          <a:p>
            <a:pPr>
              <a:buFont typeface="Arial" panose="020B0604020202020204" pitchFamily="34" charset="0"/>
              <a:buChar char="•"/>
            </a:pPr>
            <a:r>
              <a:rPr lang="en-US" sz="2400" dirty="0">
                <a:latin typeface="Georgia Pro"/>
                <a:ea typeface="+mn-lt"/>
                <a:cs typeface="+mn-lt"/>
              </a:rPr>
              <a:t>Incorporates garden harvested crops into the cafeteria</a:t>
            </a:r>
          </a:p>
          <a:p>
            <a:pPr>
              <a:buFont typeface="Arial" panose="020B0604020202020204" pitchFamily="34" charset="0"/>
              <a:buChar char="•"/>
            </a:pPr>
            <a:r>
              <a:rPr lang="en-US" sz="2400" dirty="0">
                <a:latin typeface="Georgia Pro"/>
                <a:ea typeface="+mn-lt"/>
                <a:cs typeface="+mn-lt"/>
              </a:rPr>
              <a:t>Creates an outdoor learning lab</a:t>
            </a:r>
          </a:p>
          <a:p>
            <a:pPr>
              <a:buFont typeface="Arial" panose="020B0604020202020204" pitchFamily="34" charset="0"/>
              <a:buChar char="•"/>
            </a:pPr>
            <a:r>
              <a:rPr lang="en-US" sz="2400" dirty="0">
                <a:latin typeface="Georgia Pro"/>
                <a:ea typeface="+mn-lt"/>
                <a:cs typeface="+mn-lt"/>
              </a:rPr>
              <a:t>Reduces urban heat island effect</a:t>
            </a:r>
          </a:p>
          <a:p>
            <a:pPr>
              <a:buFont typeface="Arial" panose="020B0604020202020204" pitchFamily="34" charset="0"/>
              <a:buChar char="•"/>
            </a:pPr>
            <a:r>
              <a:rPr lang="en-US" sz="2400" dirty="0">
                <a:latin typeface="Georgia Pro"/>
                <a:ea typeface="+mn-lt"/>
                <a:cs typeface="+mn-lt"/>
              </a:rPr>
              <a:t>Promotes life skill of growing food </a:t>
            </a:r>
          </a:p>
          <a:p>
            <a:pPr marL="0" indent="0">
              <a:buNone/>
            </a:pPr>
            <a:endParaRPr lang="en-US" sz="2400" dirty="0">
              <a:latin typeface="Georgia Pro"/>
              <a:cs typeface="Calibri"/>
            </a:endParaRPr>
          </a:p>
          <a:p>
            <a:pPr marL="0" indent="0">
              <a:buNone/>
            </a:pPr>
            <a:endParaRPr lang="en-US" sz="2400" dirty="0">
              <a:latin typeface="Georgia Pro"/>
              <a:cs typeface="Calibri"/>
            </a:endParaRPr>
          </a:p>
        </p:txBody>
      </p:sp>
      <p:sp>
        <p:nvSpPr>
          <p:cNvPr id="8" name="Title 1">
            <a:extLst>
              <a:ext uri="{FF2B5EF4-FFF2-40B4-BE49-F238E27FC236}">
                <a16:creationId xmlns:a16="http://schemas.microsoft.com/office/drawing/2014/main" id="{291479A4-B98C-4F16-A2AB-46721E63D3C0}"/>
              </a:ext>
            </a:extLst>
          </p:cNvPr>
          <p:cNvSpPr>
            <a:spLocks noGrp="1"/>
          </p:cNvSpPr>
          <p:nvPr/>
        </p:nvSpPr>
        <p:spPr>
          <a:xfrm>
            <a:off x="307145" y="137152"/>
            <a:ext cx="4010939" cy="6239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000" b="1">
              <a:solidFill>
                <a:schemeClr val="bg1"/>
              </a:solidFill>
              <a:latin typeface="Georgia Pro"/>
              <a:cs typeface="Calibri Light"/>
            </a:endParaRPr>
          </a:p>
          <a:p>
            <a:r>
              <a:rPr lang="en-US" sz="3000" b="1">
                <a:solidFill>
                  <a:schemeClr val="bg1"/>
                </a:solidFill>
                <a:latin typeface="Georgia Pro"/>
                <a:cs typeface="Calibri Light"/>
              </a:rPr>
              <a:t>Viriditas</a:t>
            </a:r>
            <a:endParaRPr lang="en-US" sz="3000">
              <a:solidFill>
                <a:schemeClr val="bg1"/>
              </a:solidFill>
              <a:cs typeface="Calibri Light"/>
            </a:endParaRPr>
          </a:p>
          <a:p>
            <a:pPr algn="l"/>
            <a:endParaRPr lang="en-US" sz="2800">
              <a:solidFill>
                <a:srgbClr val="4D7A15"/>
              </a:solidFill>
              <a:latin typeface="Georgia Pro"/>
              <a:cs typeface="Calibri Light"/>
            </a:endParaRPr>
          </a:p>
          <a:p>
            <a:pPr algn="l"/>
            <a:r>
              <a:rPr lang="en-US" sz="2800">
                <a:solidFill>
                  <a:schemeClr val="bg1"/>
                </a:solidFill>
                <a:latin typeface="Georgia Pro"/>
                <a:cs typeface="Calibri Light"/>
              </a:rPr>
              <a:t>connection  between the human spirit  and the growth force of the earth</a:t>
            </a:r>
            <a:endParaRPr lang="en-US">
              <a:solidFill>
                <a:schemeClr val="bg1"/>
              </a:solidFill>
              <a:cs typeface="Calibri Light"/>
            </a:endParaRPr>
          </a:p>
        </p:txBody>
      </p:sp>
    </p:spTree>
    <p:extLst>
      <p:ext uri="{BB962C8B-B14F-4D97-AF65-F5344CB8AC3E}">
        <p14:creationId xmlns:p14="http://schemas.microsoft.com/office/powerpoint/2010/main" val="3239612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722FAD1-DB1C-4F40-3EC1-CA3D8849C669}"/>
              </a:ext>
            </a:extLst>
          </p:cNvPr>
          <p:cNvPicPr>
            <a:picLocks noChangeAspect="1"/>
          </p:cNvPicPr>
          <p:nvPr/>
        </p:nvPicPr>
        <p:blipFill rotWithShape="1">
          <a:blip r:embed="rId2"/>
          <a:srcRect l="174" t="14500" r="7525" b="84"/>
          <a:stretch/>
        </p:blipFill>
        <p:spPr>
          <a:xfrm>
            <a:off x="332133" y="3426183"/>
            <a:ext cx="3819238" cy="2460928"/>
          </a:xfrm>
          <a:prstGeom prst="rect">
            <a:avLst/>
          </a:prstGeom>
        </p:spPr>
      </p:pic>
      <p:sp>
        <p:nvSpPr>
          <p:cNvPr id="8" name="TextBox 1">
            <a:extLst>
              <a:ext uri="{FF2B5EF4-FFF2-40B4-BE49-F238E27FC236}">
                <a16:creationId xmlns:a16="http://schemas.microsoft.com/office/drawing/2014/main" id="{CA673A77-EA60-1FB4-76D4-D52EFE53E573}"/>
              </a:ext>
            </a:extLst>
          </p:cNvPr>
          <p:cNvSpPr txBox="1"/>
          <p:nvPr/>
        </p:nvSpPr>
        <p:spPr>
          <a:xfrm>
            <a:off x="332133" y="5768961"/>
            <a:ext cx="1152773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t>2022 Broward County School Installations</a:t>
            </a:r>
          </a:p>
        </p:txBody>
      </p:sp>
      <p:pic>
        <p:nvPicPr>
          <p:cNvPr id="4" name="Picture 4" descr="A picture containing tree, outdoor, sky, plant&#10;&#10;Description automatically generated">
            <a:extLst>
              <a:ext uri="{FF2B5EF4-FFF2-40B4-BE49-F238E27FC236}">
                <a16:creationId xmlns:a16="http://schemas.microsoft.com/office/drawing/2014/main" id="{458F1E44-E21E-8776-3FF6-E46F08FDF87D}"/>
              </a:ext>
            </a:extLst>
          </p:cNvPr>
          <p:cNvPicPr>
            <a:picLocks noChangeAspect="1"/>
          </p:cNvPicPr>
          <p:nvPr/>
        </p:nvPicPr>
        <p:blipFill rotWithShape="1">
          <a:blip r:embed="rId3"/>
          <a:srcRect l="5000" t="14514" b="415"/>
          <a:stretch/>
        </p:blipFill>
        <p:spPr>
          <a:xfrm>
            <a:off x="349212" y="678672"/>
            <a:ext cx="3883052" cy="2059373"/>
          </a:xfrm>
          <a:prstGeom prst="rect">
            <a:avLst/>
          </a:prstGeom>
        </p:spPr>
      </p:pic>
      <p:pic>
        <p:nvPicPr>
          <p:cNvPr id="9" name="Picture 8" descr="A picture containing person, tree, outdoor, person&#10;&#10;Description automatically generated">
            <a:extLst>
              <a:ext uri="{FF2B5EF4-FFF2-40B4-BE49-F238E27FC236}">
                <a16:creationId xmlns:a16="http://schemas.microsoft.com/office/drawing/2014/main" id="{42071A04-B1AF-4A60-B75F-0FBB0E2A31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444150" y="1490162"/>
            <a:ext cx="5090290" cy="3467311"/>
          </a:xfrm>
          <a:prstGeom prst="rect">
            <a:avLst/>
          </a:prstGeom>
        </p:spPr>
      </p:pic>
      <p:pic>
        <p:nvPicPr>
          <p:cNvPr id="11" name="Picture 10" descr="A picture containing outdoor, person&#10;&#10;Description automatically generated">
            <a:extLst>
              <a:ext uri="{FF2B5EF4-FFF2-40B4-BE49-F238E27FC236}">
                <a16:creationId xmlns:a16="http://schemas.microsoft.com/office/drawing/2014/main" id="{861F8955-B724-4900-895D-0ACAF2AF5D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195747" y="1313183"/>
            <a:ext cx="5092317" cy="3819238"/>
          </a:xfrm>
          <a:prstGeom prst="rect">
            <a:avLst/>
          </a:prstGeom>
        </p:spPr>
      </p:pic>
    </p:spTree>
    <p:extLst>
      <p:ext uri="{BB962C8B-B14F-4D97-AF65-F5344CB8AC3E}">
        <p14:creationId xmlns:p14="http://schemas.microsoft.com/office/powerpoint/2010/main" val="842933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3F1D01-32A8-6525-1E1E-49572DCB3A17}"/>
              </a:ext>
            </a:extLst>
          </p:cNvPr>
          <p:cNvSpPr txBox="1"/>
          <p:nvPr/>
        </p:nvSpPr>
        <p:spPr>
          <a:xfrm>
            <a:off x="206062" y="356316"/>
            <a:ext cx="117262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chemeClr val="accent1"/>
                </a:solidFill>
                <a:latin typeface="Georgi a Pro"/>
              </a:rPr>
              <a:t>Food Forest Layers</a:t>
            </a:r>
          </a:p>
        </p:txBody>
      </p:sp>
      <p:pic>
        <p:nvPicPr>
          <p:cNvPr id="4" name="Picture 4" descr="A picture containing text, plant&#10;&#10;Description automatically generated">
            <a:extLst>
              <a:ext uri="{FF2B5EF4-FFF2-40B4-BE49-F238E27FC236}">
                <a16:creationId xmlns:a16="http://schemas.microsoft.com/office/drawing/2014/main" id="{DFA1E382-D948-16C4-F4A7-F06882B83887}"/>
              </a:ext>
            </a:extLst>
          </p:cNvPr>
          <p:cNvPicPr>
            <a:picLocks noChangeAspect="1"/>
          </p:cNvPicPr>
          <p:nvPr/>
        </p:nvPicPr>
        <p:blipFill rotWithShape="1">
          <a:blip r:embed="rId3"/>
          <a:srcRect l="401" r="202" b="3215"/>
          <a:stretch/>
        </p:blipFill>
        <p:spPr>
          <a:xfrm>
            <a:off x="2869518" y="943749"/>
            <a:ext cx="7071012" cy="4323652"/>
          </a:xfrm>
          <a:prstGeom prst="rect">
            <a:avLst/>
          </a:prstGeom>
        </p:spPr>
      </p:pic>
      <p:pic>
        <p:nvPicPr>
          <p:cNvPr id="8" name="Picture 8" descr="Flower Butterfly Pea Blue And · Free photo on Pixabay">
            <a:extLst>
              <a:ext uri="{FF2B5EF4-FFF2-40B4-BE49-F238E27FC236}">
                <a16:creationId xmlns:a16="http://schemas.microsoft.com/office/drawing/2014/main" id="{425F7FA7-3D95-7991-BE9E-0301AA2F1F72}"/>
              </a:ext>
            </a:extLst>
          </p:cNvPr>
          <p:cNvPicPr>
            <a:picLocks noChangeAspect="1"/>
          </p:cNvPicPr>
          <p:nvPr/>
        </p:nvPicPr>
        <p:blipFill>
          <a:blip r:embed="rId4"/>
          <a:stretch>
            <a:fillRect/>
          </a:stretch>
        </p:blipFill>
        <p:spPr>
          <a:xfrm>
            <a:off x="9071020" y="3902851"/>
            <a:ext cx="2743200" cy="2078831"/>
          </a:xfrm>
          <a:prstGeom prst="rect">
            <a:avLst/>
          </a:prstGeom>
        </p:spPr>
      </p:pic>
      <p:pic>
        <p:nvPicPr>
          <p:cNvPr id="15" name="Picture 15" descr="A picture containing person, grass, outdoor, green&#10;&#10;Description automatically generated">
            <a:extLst>
              <a:ext uri="{FF2B5EF4-FFF2-40B4-BE49-F238E27FC236}">
                <a16:creationId xmlns:a16="http://schemas.microsoft.com/office/drawing/2014/main" id="{2CD5928A-B79B-D6FC-CE54-AEBBB69EE084}"/>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399245" y="3902835"/>
            <a:ext cx="2743200" cy="2057400"/>
          </a:xfrm>
          <a:prstGeom prst="rect">
            <a:avLst/>
          </a:prstGeom>
        </p:spPr>
      </p:pic>
      <p:pic>
        <p:nvPicPr>
          <p:cNvPr id="18" name="Picture 18" descr="A picture containing tree, outdoor, fruit, green&#10;&#10;Description automatically generated">
            <a:extLst>
              <a:ext uri="{FF2B5EF4-FFF2-40B4-BE49-F238E27FC236}">
                <a16:creationId xmlns:a16="http://schemas.microsoft.com/office/drawing/2014/main" id="{7AABD836-3D42-8DB3-AD59-7C3A03AE3AB8}"/>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471133" y="774336"/>
            <a:ext cx="2743200" cy="1824335"/>
          </a:xfrm>
          <a:prstGeom prst="rect">
            <a:avLst/>
          </a:prstGeom>
        </p:spPr>
      </p:pic>
      <p:pic>
        <p:nvPicPr>
          <p:cNvPr id="12" name="Picture 12" descr="A picture containing plant&#10;&#10;Description automatically generated">
            <a:extLst>
              <a:ext uri="{FF2B5EF4-FFF2-40B4-BE49-F238E27FC236}">
                <a16:creationId xmlns:a16="http://schemas.microsoft.com/office/drawing/2014/main" id="{CDBD41FF-F8A3-00DC-D6A0-47A0324E1B66}"/>
              </a:ext>
            </a:extLst>
          </p:cNvPr>
          <p:cNvPicPr>
            <a:picLocks noChangeAspect="1"/>
          </p:cNvPicPr>
          <p:nvPr/>
        </p:nvPicPr>
        <p:blipFill>
          <a:blip r:embed="rId9">
            <a:extLst>
              <a:ext uri="{837473B0-CC2E-450A-ABE3-18F120FF3D39}">
                <a1611:picAttrSrcUrl xmlns:a1611="http://schemas.microsoft.com/office/drawing/2016/11/main" xmlns="" r:id="rId10"/>
              </a:ext>
            </a:extLst>
          </a:blip>
          <a:stretch>
            <a:fillRect/>
          </a:stretch>
        </p:blipFill>
        <p:spPr>
          <a:xfrm>
            <a:off x="9071020" y="828226"/>
            <a:ext cx="2743200" cy="2067687"/>
          </a:xfrm>
          <a:prstGeom prst="rect">
            <a:avLst/>
          </a:prstGeom>
        </p:spPr>
      </p:pic>
    </p:spTree>
    <p:extLst>
      <p:ext uri="{BB962C8B-B14F-4D97-AF65-F5344CB8AC3E}">
        <p14:creationId xmlns:p14="http://schemas.microsoft.com/office/powerpoint/2010/main" val="136991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89412" y="1072335"/>
            <a:ext cx="9313535" cy="1143000"/>
          </a:xfrm>
        </p:spPr>
        <p:txBody>
          <a:bodyPr/>
          <a:lstStyle/>
          <a:p>
            <a:r>
              <a:rPr lang="en-US" dirty="0">
                <a:latin typeface="Georgia Pro" panose="02040502050405020303" pitchFamily="18" charset="0"/>
              </a:rPr>
              <a:t>Resources</a:t>
            </a:r>
          </a:p>
        </p:txBody>
      </p:sp>
      <p:sp>
        <p:nvSpPr>
          <p:cNvPr id="6" name="Subtitle 5"/>
          <p:cNvSpPr>
            <a:spLocks noGrp="1"/>
          </p:cNvSpPr>
          <p:nvPr>
            <p:ph type="subTitle" idx="1"/>
          </p:nvPr>
        </p:nvSpPr>
        <p:spPr>
          <a:xfrm>
            <a:off x="1066800" y="2485605"/>
            <a:ext cx="10058400" cy="3394333"/>
          </a:xfrm>
        </p:spPr>
        <p:txBody>
          <a:bodyPr>
            <a:normAutofit/>
          </a:bodyPr>
          <a:lstStyle/>
          <a:p>
            <a:r>
              <a:rPr lang="en-US" cap="none" dirty="0">
                <a:solidFill>
                  <a:schemeClr val="tx1"/>
                </a:solidFill>
                <a:latin typeface="Georgia Pro" panose="02040502050405020303" pitchFamily="18" charset="0"/>
              </a:rPr>
              <a:t>Broward County Food &amp; Nutrition Services</a:t>
            </a:r>
          </a:p>
          <a:p>
            <a:r>
              <a:rPr lang="en-US" cap="none" dirty="0" err="1">
                <a:latin typeface="Georgia Pro" panose="02040502050405020303" pitchFamily="18" charset="0"/>
                <a:hlinkClick r:id="rId2"/>
              </a:rPr>
              <a:t>Zoe.Crego@browardschools.Com</a:t>
            </a:r>
            <a:endParaRPr lang="en-US" cap="none" dirty="0">
              <a:latin typeface="Georgia Pro" panose="02040502050405020303" pitchFamily="18" charset="0"/>
            </a:endParaRPr>
          </a:p>
          <a:p>
            <a:r>
              <a:rPr lang="en-US" cap="none" dirty="0">
                <a:solidFill>
                  <a:schemeClr val="tx1"/>
                </a:solidFill>
                <a:latin typeface="Georgia Pro" panose="02040502050405020303" pitchFamily="18" charset="0"/>
              </a:rPr>
              <a:t>Means Data Base – Transport Food</a:t>
            </a:r>
          </a:p>
          <a:p>
            <a:r>
              <a:rPr lang="en-US" cap="none" dirty="0">
                <a:latin typeface="Georgia Pro" panose="02040502050405020303" pitchFamily="18" charset="0"/>
                <a:hlinkClick r:id="rId3"/>
              </a:rPr>
              <a:t>Emily@meansdatabase.org</a:t>
            </a:r>
            <a:endParaRPr lang="en-US" cap="none" dirty="0">
              <a:latin typeface="Georgia Pro" panose="02040502050405020303" pitchFamily="18" charset="0"/>
            </a:endParaRPr>
          </a:p>
          <a:p>
            <a:r>
              <a:rPr lang="en-US" cap="none" dirty="0">
                <a:solidFill>
                  <a:schemeClr val="tx1"/>
                </a:solidFill>
                <a:latin typeface="Georgia Pro" panose="02040502050405020303" pitchFamily="18" charset="0"/>
              </a:rPr>
              <a:t>Food Forest</a:t>
            </a:r>
          </a:p>
          <a:p>
            <a:r>
              <a:rPr lang="en-US" cap="none" dirty="0">
                <a:solidFill>
                  <a:schemeClr val="tx1"/>
                </a:solidFill>
                <a:latin typeface="Georgia Pro" panose="02040502050405020303" pitchFamily="18" charset="0"/>
                <a:hlinkClick r:id="rId4"/>
              </a:rPr>
              <a:t>Elaine.fiore@browardschools.com</a:t>
            </a:r>
            <a:endParaRPr lang="en-US" cap="none" dirty="0">
              <a:solidFill>
                <a:schemeClr val="tx1"/>
              </a:solidFill>
              <a:latin typeface="Georgia Pro" panose="02040502050405020303" pitchFamily="18" charset="0"/>
            </a:endParaRPr>
          </a:p>
          <a:p>
            <a:endParaRPr lang="en-US" cap="none" dirty="0">
              <a:solidFill>
                <a:schemeClr val="tx1"/>
              </a:solidFill>
              <a:latin typeface="Georgia Pro" panose="02040502050405020303" pitchFamily="18" charset="0"/>
            </a:endParaRPr>
          </a:p>
          <a:p>
            <a:endParaRPr lang="en-US" cap="none" dirty="0">
              <a:latin typeface="Georgia Pro" panose="02040502050405020303" pitchFamily="18" charset="0"/>
            </a:endParaRP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280" y="628444"/>
            <a:ext cx="1592132" cy="1634116"/>
          </a:xfrm>
          <a:prstGeom prst="rect">
            <a:avLst/>
          </a:prstGeom>
        </p:spPr>
      </p:pic>
    </p:spTree>
    <p:extLst>
      <p:ext uri="{BB962C8B-B14F-4D97-AF65-F5344CB8AC3E}">
        <p14:creationId xmlns:p14="http://schemas.microsoft.com/office/powerpoint/2010/main" val="3002204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43491" y="2528764"/>
            <a:ext cx="3799441" cy="1800472"/>
          </a:xfrm>
        </p:spPr>
        <p:txBody>
          <a:bodyPr>
            <a:normAutofit/>
          </a:bodyPr>
          <a:lstStyle/>
          <a:p>
            <a:r>
              <a:rPr lang="en-US" sz="5400" b="1" dirty="0"/>
              <a:t>WHY IS THIS IMPORTANT?</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628444"/>
            <a:ext cx="1592132" cy="1634116"/>
          </a:xfrm>
          <a:prstGeom prst="rect">
            <a:avLst/>
          </a:prstGeom>
        </p:spPr>
      </p:pic>
      <p:pic>
        <p:nvPicPr>
          <p:cNvPr id="1026" name="Picture 2" descr="Charley would fit into Hurricane Ian's eye near Florida | Raleigh News &amp;  Observer">
            <a:extLst>
              <a:ext uri="{FF2B5EF4-FFF2-40B4-BE49-F238E27FC236}">
                <a16:creationId xmlns:a16="http://schemas.microsoft.com/office/drawing/2014/main" id="{8F3F11EC-6404-C8D1-8D5D-9B98852D7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604" y="0"/>
            <a:ext cx="6879396" cy="633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8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710" y="620722"/>
            <a:ext cx="2658434" cy="2727846"/>
          </a:xfrm>
          <a:prstGeom prst="rect">
            <a:avLst/>
          </a:prstGeom>
        </p:spPr>
      </p:pic>
      <p:pic>
        <p:nvPicPr>
          <p:cNvPr id="2" name="Picture 1" descr="Save our Planet !. - ppt download">
            <a:extLst>
              <a:ext uri="{FF2B5EF4-FFF2-40B4-BE49-F238E27FC236}">
                <a16:creationId xmlns:a16="http://schemas.microsoft.com/office/drawing/2014/main" id="{2093D1D1-9F5B-8795-6884-7DC3E142EF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86028" y="4288536"/>
            <a:ext cx="3512646" cy="22107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epa logo download">
            <a:extLst>
              <a:ext uri="{FF2B5EF4-FFF2-40B4-BE49-F238E27FC236}">
                <a16:creationId xmlns:a16="http://schemas.microsoft.com/office/drawing/2014/main" id="{0E997DF5-CEA1-EAB1-FD94-F3557D93C709}"/>
              </a:ext>
            </a:extLst>
          </p:cNvPr>
          <p:cNvPicPr>
            <a:picLocks noChangeArrowheads="1"/>
          </p:cNvPicPr>
          <p:nvPr/>
        </p:nvPicPr>
        <p:blipFill rotWithShape="1">
          <a:blip r:embed="rId4">
            <a:extLst>
              <a:ext uri="{28A0092B-C50C-407E-A947-70E740481C1C}">
                <a14:useLocalDpi xmlns:a14="http://schemas.microsoft.com/office/drawing/2010/main" val="0"/>
              </a:ext>
            </a:extLst>
          </a:blip>
          <a:srcRect t="14239" b="24957"/>
          <a:stretch/>
        </p:blipFill>
        <p:spPr bwMode="auto">
          <a:xfrm>
            <a:off x="629206" y="4425421"/>
            <a:ext cx="3765692" cy="1273191"/>
          </a:xfrm>
          <a:prstGeom prst="rect">
            <a:avLst/>
          </a:prstGeom>
          <a:noFill/>
          <a:extLst>
            <a:ext uri="{909E8E84-426E-40DD-AFC4-6F175D3DCCD1}">
              <a14:hiddenFill xmlns:a14="http://schemas.microsoft.com/office/drawing/2010/main">
                <a:solidFill>
                  <a:srgbClr val="FFFFFF"/>
                </a:solidFill>
              </a14:hiddenFill>
            </a:ext>
          </a:extLst>
        </p:spPr>
      </p:pic>
      <p:sp useBgFill="1">
        <p:nvSpPr>
          <p:cNvPr id="6" name="Title 5"/>
          <p:cNvSpPr>
            <a:spLocks noGrp="1"/>
          </p:cNvSpPr>
          <p:nvPr>
            <p:ph type="ctrTitle"/>
          </p:nvPr>
        </p:nvSpPr>
        <p:spPr>
          <a:xfrm>
            <a:off x="4096512" y="402335"/>
            <a:ext cx="7059168" cy="3886201"/>
          </a:xfrm>
        </p:spPr>
        <p:txBody>
          <a:bodyPr>
            <a:normAutofit fontScale="90000"/>
          </a:bodyPr>
          <a:lstStyle/>
          <a:p>
            <a:r>
              <a:rPr lang="en-US" sz="6000" b="1" dirty="0">
                <a:solidFill>
                  <a:srgbClr val="0066FF"/>
                </a:solidFill>
              </a:rPr>
              <a:t>Methane 68x more potent as a Greenhouse gas than CO2 in the first 20 years</a:t>
            </a:r>
            <a:endParaRPr lang="en-US" sz="6000" dirty="0">
              <a:solidFill>
                <a:srgbClr val="0066FF"/>
              </a:solidFill>
            </a:endParaRPr>
          </a:p>
        </p:txBody>
      </p:sp>
    </p:spTree>
    <p:extLst>
      <p:ext uri="{BB962C8B-B14F-4D97-AF65-F5344CB8AC3E}">
        <p14:creationId xmlns:p14="http://schemas.microsoft.com/office/powerpoint/2010/main" val="307857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67005" y="380656"/>
            <a:ext cx="7392995" cy="1064846"/>
          </a:xfrm>
        </p:spPr>
        <p:txBody>
          <a:bodyPr>
            <a:normAutofit/>
          </a:bodyPr>
          <a:lstStyle/>
          <a:p>
            <a:r>
              <a:rPr lang="en-US" sz="6000" b="1" dirty="0"/>
              <a:t>WASTE  </a:t>
            </a:r>
            <a:r>
              <a:rPr lang="en-US" sz="4800" b="1" dirty="0"/>
              <a:t>as a</a:t>
            </a:r>
            <a:r>
              <a:rPr lang="en-US" sz="6000" b="1" dirty="0"/>
              <a:t>  RESOURCE</a:t>
            </a:r>
            <a:endParaRPr lang="en-US" sz="6000" dirty="0"/>
          </a:p>
        </p:txBody>
      </p:sp>
      <p:sp>
        <p:nvSpPr>
          <p:cNvPr id="6" name="Subtitle 5"/>
          <p:cNvSpPr>
            <a:spLocks noGrp="1"/>
          </p:cNvSpPr>
          <p:nvPr>
            <p:ph type="subTitle" idx="1"/>
          </p:nvPr>
        </p:nvSpPr>
        <p:spPr>
          <a:xfrm>
            <a:off x="1372896" y="5086556"/>
            <a:ext cx="9446208" cy="1143000"/>
          </a:xfrm>
        </p:spPr>
        <p:txBody>
          <a:bodyPr/>
          <a:lstStyle/>
          <a:p>
            <a:pPr algn="ctr"/>
            <a:r>
              <a:rPr lang="en-US" dirty="0"/>
              <a:t>What we do has profound compounding effects on our environment.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628444"/>
            <a:ext cx="1592132" cy="1634116"/>
          </a:xfrm>
          <a:prstGeom prst="rect">
            <a:avLst/>
          </a:prstGeom>
        </p:spPr>
      </p:pic>
      <p:pic>
        <p:nvPicPr>
          <p:cNvPr id="2" name="Content Placeholder 5" descr="Food-Waste-In-America.jpg">
            <a:extLst>
              <a:ext uri="{FF2B5EF4-FFF2-40B4-BE49-F238E27FC236}">
                <a16:creationId xmlns:a16="http://schemas.microsoft.com/office/drawing/2014/main" id="{BB9A33E0-F3A2-9BB3-134D-549EBF72AB0B}"/>
              </a:ext>
            </a:extLst>
          </p:cNvPr>
          <p:cNvPicPr>
            <a:picLocks noChangeAspect="1"/>
          </p:cNvPicPr>
          <p:nvPr/>
        </p:nvPicPr>
        <p:blipFill>
          <a:blip r:embed="rId3" cstate="print"/>
          <a:stretch>
            <a:fillRect/>
          </a:stretch>
        </p:blipFill>
        <p:spPr>
          <a:xfrm>
            <a:off x="2632672" y="1666754"/>
            <a:ext cx="2848948" cy="2625427"/>
          </a:xfrm>
          <a:prstGeom prst="rect">
            <a:avLst/>
          </a:prstGeom>
        </p:spPr>
      </p:pic>
      <p:pic>
        <p:nvPicPr>
          <p:cNvPr id="3" name="Picture 2" descr="A picture containing outdoor, sky, ground, tree&#10;&#10;Description automatically generated">
            <a:extLst>
              <a:ext uri="{FF2B5EF4-FFF2-40B4-BE49-F238E27FC236}">
                <a16:creationId xmlns:a16="http://schemas.microsoft.com/office/drawing/2014/main" id="{958087A0-160E-6FEA-6BE8-A185B846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1620" y="1666754"/>
            <a:ext cx="2848948" cy="2625427"/>
          </a:xfrm>
          <a:prstGeom prst="rect">
            <a:avLst/>
          </a:prstGeom>
          <a:noFill/>
          <a:ln>
            <a:noFill/>
          </a:ln>
        </p:spPr>
      </p:pic>
      <p:pic>
        <p:nvPicPr>
          <p:cNvPr id="7" name="Picture 6" descr="A picture containing ground, dog, outdoor, black&#10;&#10;Description automatically generated">
            <a:extLst>
              <a:ext uri="{FF2B5EF4-FFF2-40B4-BE49-F238E27FC236}">
                <a16:creationId xmlns:a16="http://schemas.microsoft.com/office/drawing/2014/main" id="{6AEAB285-5879-D987-C4DD-7471441E5416}"/>
              </a:ext>
            </a:extLst>
          </p:cNvPr>
          <p:cNvPicPr>
            <a:picLocks noChangeAspect="1"/>
          </p:cNvPicPr>
          <p:nvPr/>
        </p:nvPicPr>
        <p:blipFill>
          <a:blip r:embed="rId5"/>
          <a:stretch>
            <a:fillRect/>
          </a:stretch>
        </p:blipFill>
        <p:spPr>
          <a:xfrm>
            <a:off x="8330567" y="1666754"/>
            <a:ext cx="2615139" cy="2625427"/>
          </a:xfrm>
          <a:prstGeom prst="rect">
            <a:avLst/>
          </a:prstGeom>
        </p:spPr>
      </p:pic>
    </p:spTree>
    <p:extLst>
      <p:ext uri="{BB962C8B-B14F-4D97-AF65-F5344CB8AC3E}">
        <p14:creationId xmlns:p14="http://schemas.microsoft.com/office/powerpoint/2010/main" val="8011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endParaRPr lang="en-US" dirty="0"/>
          </a:p>
        </p:txBody>
      </p:sp>
      <p:sp>
        <p:nvSpPr>
          <p:cNvPr id="6" name="Subtitle 5"/>
          <p:cNvSpPr>
            <a:spLocks noGrp="1"/>
          </p:cNvSpPr>
          <p:nvPr>
            <p:ph type="subTitle" idx="1"/>
          </p:nvPr>
        </p:nvSpPr>
        <p:spPr/>
        <p:txBody>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776342178"/>
              </p:ext>
            </p:extLst>
          </p:nvPr>
        </p:nvGraphicFramePr>
        <p:xfrm>
          <a:off x="0" y="-37179"/>
          <a:ext cx="12258099" cy="6895180"/>
        </p:xfrm>
        <a:graphic>
          <a:graphicData uri="http://schemas.openxmlformats.org/presentationml/2006/ole">
            <mc:AlternateContent xmlns:mc="http://schemas.openxmlformats.org/markup-compatibility/2006">
              <mc:Choice xmlns:v="urn:schemas-microsoft-com:vml" Requires="v">
                <p:oleObj spid="_x0000_s1032" name="Acrobat Document" r:id="rId3" imgW="9144000" imgH="5143500" progId="Acrobat.Document.DC">
                  <p:embed/>
                </p:oleObj>
              </mc:Choice>
              <mc:Fallback>
                <p:oleObj name="Acrobat Document" r:id="rId3" imgW="9144000" imgH="5143500" progId="Acrobat.Document.DC">
                  <p:embed/>
                  <p:pic>
                    <p:nvPicPr>
                      <p:cNvPr id="0" name=""/>
                      <p:cNvPicPr/>
                      <p:nvPr/>
                    </p:nvPicPr>
                    <p:blipFill>
                      <a:blip r:embed="rId4"/>
                      <a:stretch>
                        <a:fillRect/>
                      </a:stretch>
                    </p:blipFill>
                    <p:spPr>
                      <a:xfrm>
                        <a:off x="0" y="-37179"/>
                        <a:ext cx="12258099" cy="6895180"/>
                      </a:xfrm>
                      <a:prstGeom prst="rect">
                        <a:avLst/>
                      </a:prstGeom>
                    </p:spPr>
                  </p:pic>
                </p:oleObj>
              </mc:Fallback>
            </mc:AlternateContent>
          </a:graphicData>
        </a:graphic>
      </p:graphicFrame>
    </p:spTree>
    <p:extLst>
      <p:ext uri="{BB962C8B-B14F-4D97-AF65-F5344CB8AC3E}">
        <p14:creationId xmlns:p14="http://schemas.microsoft.com/office/powerpoint/2010/main" val="3809283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endParaRPr lang="en-US" dirty="0"/>
          </a:p>
        </p:txBody>
      </p:sp>
      <p:sp>
        <p:nvSpPr>
          <p:cNvPr id="6" name="Subtitle 5"/>
          <p:cNvSpPr>
            <a:spLocks noGrp="1"/>
          </p:cNvSpPr>
          <p:nvPr>
            <p:ph type="subTitle" idx="1"/>
          </p:nvPr>
        </p:nvSpPr>
        <p:spPr/>
        <p:txBody>
          <a:bodyPr/>
          <a:lstStyle/>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143334536"/>
              </p:ext>
            </p:extLst>
          </p:nvPr>
        </p:nvGraphicFramePr>
        <p:xfrm>
          <a:off x="0" y="0"/>
          <a:ext cx="12192000" cy="6771466"/>
        </p:xfrm>
        <a:graphic>
          <a:graphicData uri="http://schemas.openxmlformats.org/presentationml/2006/ole">
            <mc:AlternateContent xmlns:mc="http://schemas.openxmlformats.org/markup-compatibility/2006">
              <mc:Choice xmlns:v="urn:schemas-microsoft-com:vml" Requires="v">
                <p:oleObj spid="_x0000_s2056" name="Acrobat Document" r:id="rId3" imgW="9144000" imgH="5143500" progId="Acrobat.Document.DC">
                  <p:embed/>
                </p:oleObj>
              </mc:Choice>
              <mc:Fallback>
                <p:oleObj name="Acrobat Document" r:id="rId3" imgW="9144000" imgH="5143500" progId="Acrobat.Document.DC">
                  <p:embed/>
                  <p:pic>
                    <p:nvPicPr>
                      <p:cNvPr id="0" name=""/>
                      <p:cNvPicPr/>
                      <p:nvPr/>
                    </p:nvPicPr>
                    <p:blipFill>
                      <a:blip r:embed="rId4"/>
                      <a:stretch>
                        <a:fillRect/>
                      </a:stretch>
                    </p:blipFill>
                    <p:spPr>
                      <a:xfrm>
                        <a:off x="0" y="0"/>
                        <a:ext cx="12192000" cy="6771466"/>
                      </a:xfrm>
                      <a:prstGeom prst="rect">
                        <a:avLst/>
                      </a:prstGeom>
                    </p:spPr>
                  </p:pic>
                </p:oleObj>
              </mc:Fallback>
            </mc:AlternateContent>
          </a:graphicData>
        </a:graphic>
      </p:graphicFrame>
    </p:spTree>
    <p:extLst>
      <p:ext uri="{BB962C8B-B14F-4D97-AF65-F5344CB8AC3E}">
        <p14:creationId xmlns:p14="http://schemas.microsoft.com/office/powerpoint/2010/main" val="3099952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endParaRPr lang="en-US" dirty="0"/>
          </a:p>
        </p:txBody>
      </p:sp>
      <p:sp>
        <p:nvSpPr>
          <p:cNvPr id="6" name="Subtitle 5"/>
          <p:cNvSpPr>
            <a:spLocks noGrp="1"/>
          </p:cNvSpPr>
          <p:nvPr>
            <p:ph type="subTitle" idx="1"/>
          </p:nvPr>
        </p:nvSpPr>
        <p:spPr/>
        <p:txBody>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01095091"/>
              </p:ext>
            </p:extLst>
          </p:nvPr>
        </p:nvGraphicFramePr>
        <p:xfrm>
          <a:off x="0" y="1"/>
          <a:ext cx="12192000" cy="6857999"/>
        </p:xfrm>
        <a:graphic>
          <a:graphicData uri="http://schemas.openxmlformats.org/presentationml/2006/ole">
            <mc:AlternateContent xmlns:mc="http://schemas.openxmlformats.org/markup-compatibility/2006">
              <mc:Choice xmlns:v="urn:schemas-microsoft-com:vml" Requires="v">
                <p:oleObj spid="_x0000_s3080" name="Acrobat Document" r:id="rId3" imgW="9144000" imgH="5143500" progId="Acrobat.Document.DC">
                  <p:embed/>
                </p:oleObj>
              </mc:Choice>
              <mc:Fallback>
                <p:oleObj name="Acrobat Document" r:id="rId3" imgW="9144000" imgH="5143500" progId="Acrobat.Document.DC">
                  <p:embed/>
                  <p:pic>
                    <p:nvPicPr>
                      <p:cNvPr id="0" name=""/>
                      <p:cNvPicPr/>
                      <p:nvPr/>
                    </p:nvPicPr>
                    <p:blipFill>
                      <a:blip r:embed="rId4"/>
                      <a:stretch>
                        <a:fillRect/>
                      </a:stretch>
                    </p:blipFill>
                    <p:spPr>
                      <a:xfrm>
                        <a:off x="0" y="1"/>
                        <a:ext cx="12192000" cy="6857999"/>
                      </a:xfrm>
                      <a:prstGeom prst="rect">
                        <a:avLst/>
                      </a:prstGeom>
                    </p:spPr>
                  </p:pic>
                </p:oleObj>
              </mc:Fallback>
            </mc:AlternateContent>
          </a:graphicData>
        </a:graphic>
      </p:graphicFrame>
    </p:spTree>
    <p:extLst>
      <p:ext uri="{BB962C8B-B14F-4D97-AF65-F5344CB8AC3E}">
        <p14:creationId xmlns:p14="http://schemas.microsoft.com/office/powerpoint/2010/main" val="3807474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endParaRPr lang="en-US" dirty="0"/>
          </a:p>
        </p:txBody>
      </p:sp>
      <p:sp>
        <p:nvSpPr>
          <p:cNvPr id="6" name="Subtitle 5"/>
          <p:cNvSpPr>
            <a:spLocks noGrp="1"/>
          </p:cNvSpPr>
          <p:nvPr>
            <p:ph type="subTitle" idx="1"/>
          </p:nvPr>
        </p:nvSpPr>
        <p:spPr/>
        <p:txBody>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788016411"/>
              </p:ext>
            </p:extLst>
          </p:nvPr>
        </p:nvGraphicFramePr>
        <p:xfrm>
          <a:off x="-76551" y="0"/>
          <a:ext cx="12191998" cy="6857999"/>
        </p:xfrm>
        <a:graphic>
          <a:graphicData uri="http://schemas.openxmlformats.org/presentationml/2006/ole">
            <mc:AlternateContent xmlns:mc="http://schemas.openxmlformats.org/markup-compatibility/2006">
              <mc:Choice xmlns:v="urn:schemas-microsoft-com:vml" Requires="v">
                <p:oleObj spid="_x0000_s4104" name="Acrobat Document" r:id="rId3" imgW="9144000" imgH="5143500" progId="Acrobat.Document.DC">
                  <p:embed/>
                </p:oleObj>
              </mc:Choice>
              <mc:Fallback>
                <p:oleObj name="Acrobat Document" r:id="rId3" imgW="9144000" imgH="5143500" progId="Acrobat.Document.DC">
                  <p:embed/>
                  <p:pic>
                    <p:nvPicPr>
                      <p:cNvPr id="0" name=""/>
                      <p:cNvPicPr/>
                      <p:nvPr/>
                    </p:nvPicPr>
                    <p:blipFill>
                      <a:blip r:embed="rId4"/>
                      <a:stretch>
                        <a:fillRect/>
                      </a:stretch>
                    </p:blipFill>
                    <p:spPr>
                      <a:xfrm>
                        <a:off x="-76551" y="0"/>
                        <a:ext cx="12191998" cy="6857999"/>
                      </a:xfrm>
                      <a:prstGeom prst="rect">
                        <a:avLst/>
                      </a:prstGeom>
                    </p:spPr>
                  </p:pic>
                </p:oleObj>
              </mc:Fallback>
            </mc:AlternateContent>
          </a:graphicData>
        </a:graphic>
      </p:graphicFrame>
    </p:spTree>
    <p:extLst>
      <p:ext uri="{BB962C8B-B14F-4D97-AF65-F5344CB8AC3E}">
        <p14:creationId xmlns:p14="http://schemas.microsoft.com/office/powerpoint/2010/main" val="1702646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endParaRPr lang="en-US" dirty="0"/>
          </a:p>
        </p:txBody>
      </p:sp>
      <p:sp>
        <p:nvSpPr>
          <p:cNvPr id="6" name="Subtitle 5"/>
          <p:cNvSpPr>
            <a:spLocks noGrp="1"/>
          </p:cNvSpPr>
          <p:nvPr>
            <p:ph type="subTitle" idx="1"/>
          </p:nvPr>
        </p:nvSpPr>
        <p:spPr/>
        <p:txBody>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931509911"/>
              </p:ext>
            </p:extLst>
          </p:nvPr>
        </p:nvGraphicFramePr>
        <p:xfrm>
          <a:off x="0" y="0"/>
          <a:ext cx="12192000" cy="6857999"/>
        </p:xfrm>
        <a:graphic>
          <a:graphicData uri="http://schemas.openxmlformats.org/presentationml/2006/ole">
            <mc:AlternateContent xmlns:mc="http://schemas.openxmlformats.org/markup-compatibility/2006">
              <mc:Choice xmlns:v="urn:schemas-microsoft-com:vml" Requires="v">
                <p:oleObj spid="_x0000_s5127" name="Acrobat Document" r:id="rId3" imgW="9144000" imgH="5143500" progId="Acrobat.Document.DC">
                  <p:embed/>
                </p:oleObj>
              </mc:Choice>
              <mc:Fallback>
                <p:oleObj name="Acrobat Document" r:id="rId3" imgW="9144000" imgH="5143500" progId="Acrobat.Document.DC">
                  <p:embed/>
                  <p:pic>
                    <p:nvPicPr>
                      <p:cNvPr id="0" name=""/>
                      <p:cNvPicPr/>
                      <p:nvPr/>
                    </p:nvPicPr>
                    <p:blipFill>
                      <a:blip r:embed="rId4"/>
                      <a:stretch>
                        <a:fillRect/>
                      </a:stretch>
                    </p:blipFill>
                    <p:spPr>
                      <a:xfrm>
                        <a:off x="0" y="0"/>
                        <a:ext cx="12192000" cy="6857999"/>
                      </a:xfrm>
                      <a:prstGeom prst="rect">
                        <a:avLst/>
                      </a:prstGeom>
                    </p:spPr>
                  </p:pic>
                </p:oleObj>
              </mc:Fallback>
            </mc:AlternateContent>
          </a:graphicData>
        </a:graphic>
      </p:graphicFrame>
    </p:spTree>
    <p:extLst>
      <p:ext uri="{BB962C8B-B14F-4D97-AF65-F5344CB8AC3E}">
        <p14:creationId xmlns:p14="http://schemas.microsoft.com/office/powerpoint/2010/main" val="257886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000000"/>
      </a:dk1>
      <a:lt1>
        <a:srgbClr val="FFFFFF"/>
      </a:lt1>
      <a:dk2>
        <a:srgbClr val="FF0000"/>
      </a:dk2>
      <a:lt2>
        <a:srgbClr val="00B050"/>
      </a:lt2>
      <a:accent1>
        <a:srgbClr val="FFFF00"/>
      </a:accent1>
      <a:accent2>
        <a:srgbClr val="0070C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BB8492323E314DA845C44417F2FEAF" ma:contentTypeVersion="16" ma:contentTypeDescription="Create a new document." ma:contentTypeScope="" ma:versionID="64b5b2e285c31c4a7879b3f6b5082d22">
  <xsd:schema xmlns:xsd="http://www.w3.org/2001/XMLSchema" xmlns:xs="http://www.w3.org/2001/XMLSchema" xmlns:p="http://schemas.microsoft.com/office/2006/metadata/properties" xmlns:ns3="b2c52b91-e47e-4fdf-b925-f4ee819f26d8" xmlns:ns4="45e8b4ac-278e-41c6-8262-ea2f51f8ffad" targetNamespace="http://schemas.microsoft.com/office/2006/metadata/properties" ma:root="true" ma:fieldsID="a1dcc7bde087d3268bcd31c59c14f43c" ns3:_="" ns4:_="">
    <xsd:import namespace="b2c52b91-e47e-4fdf-b925-f4ee819f26d8"/>
    <xsd:import namespace="45e8b4ac-278e-41c6-8262-ea2f51f8ffad"/>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52b91-e47e-4fdf-b925-f4ee819f26d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5e8b4ac-278e-41c6-8262-ea2f51f8ffa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A07514-3FD5-4DF2-910D-26C6554246AD}">
  <ds:schemaRefs>
    <ds:schemaRef ds:uri="http://schemas.microsoft.com/sharepoint/v3/contenttype/forms"/>
  </ds:schemaRefs>
</ds:datastoreItem>
</file>

<file path=customXml/itemProps2.xml><?xml version="1.0" encoding="utf-8"?>
<ds:datastoreItem xmlns:ds="http://schemas.openxmlformats.org/officeDocument/2006/customXml" ds:itemID="{89071A86-0155-4F09-BE52-BA28C1AF9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c52b91-e47e-4fdf-b925-f4ee819f26d8"/>
    <ds:schemaRef ds:uri="45e8b4ac-278e-41c6-8262-ea2f51f8f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FAB1BD-CCB0-4F64-8361-11ACD90A3964}">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45e8b4ac-278e-41c6-8262-ea2f51f8ffad"/>
    <ds:schemaRef ds:uri="b2c52b91-e47e-4fdf-b925-f4ee819f26d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1820</TotalTime>
  <Words>484</Words>
  <Application>Microsoft Office PowerPoint</Application>
  <PresentationFormat>Widescreen</PresentationFormat>
  <Paragraphs>43</Paragraphs>
  <Slides>17</Slides>
  <Notes>2</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Aharoni</vt:lpstr>
      <vt:lpstr>Arial</vt:lpstr>
      <vt:lpstr>Calibri</vt:lpstr>
      <vt:lpstr>Calibri Light</vt:lpstr>
      <vt:lpstr>Georgi a Pro</vt:lpstr>
      <vt:lpstr>Georgia Pro</vt:lpstr>
      <vt:lpstr>Retrospect</vt:lpstr>
      <vt:lpstr>Acrobat Document</vt:lpstr>
      <vt:lpstr>Cut the Waste: Save the Environment </vt:lpstr>
      <vt:lpstr>WHY IS THIS IMPORTANT?</vt:lpstr>
      <vt:lpstr>Methane 68x more potent as a Greenhouse gas than CO2 in the first 20 years</vt:lpstr>
      <vt:lpstr>WASTE  as a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School-based Approaches to Cut the Waste &amp; Save the Environment:    Cafeteria Share Tables and School Food Forests </vt:lpstr>
      <vt:lpstr>PowerPoint Presentation</vt:lpstr>
      <vt:lpstr>Why food forests matter?</vt:lpstr>
      <vt:lpstr>PowerPoint Presentation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Brawer</dc:creator>
  <cp:lastModifiedBy>Janet Chernoff</cp:lastModifiedBy>
  <cp:revision>10</cp:revision>
  <dcterms:created xsi:type="dcterms:W3CDTF">2022-09-01T11:46:41Z</dcterms:created>
  <dcterms:modified xsi:type="dcterms:W3CDTF">2022-10-10T13:31:58Z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0x01010048BB8492323E314DA845C44417F2FEAF</vt:lpwstr>
  </property>
</Properties>
</file>