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0" r:id="rId2"/>
    <p:sldId id="259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69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CA0"/>
    <a:srgbClr val="7FBB9F"/>
    <a:srgbClr val="7FBA9F"/>
    <a:srgbClr val="7DB89D"/>
    <a:srgbClr val="5AA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00" autoAdjust="0"/>
    <p:restoredTop sz="94660"/>
  </p:normalViewPr>
  <p:slideViewPr>
    <p:cSldViewPr snapToGrid="0">
      <p:cViewPr>
        <p:scale>
          <a:sx n="76" d="100"/>
          <a:sy n="76" d="100"/>
        </p:scale>
        <p:origin x="-1037" y="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A8C99-2749-468C-9E54-107AD9BE91B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D31A8-54D3-4CA9-AD4E-8DE16780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5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AD61D5-2876-4234-950D-F4FB7B4974D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A3EFBF-EF75-44BF-BA53-06B97250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9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08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35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86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4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71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3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8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A8422-3619-4B47-A789-E02331B05A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9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18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A8422-3619-4B47-A789-E02331B05AA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94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A8422-3619-4B47-A789-E02331B05AA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94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A8422-3619-4B47-A789-E02331B05AA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94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A8422-3619-4B47-A789-E02331B05AA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94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A8422-3619-4B47-A789-E02331B05AA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94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2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7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7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A8422-3619-4B47-A789-E02331B05AA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0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5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3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4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EFBF-EF75-44BF-BA53-06B9725077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784" y="438720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3934252"/>
          </a:xfrm>
          <a:prstGeom prst="rect">
            <a:avLst/>
          </a:prstGeom>
          <a:solidFill>
            <a:schemeClr val="tx1"/>
          </a:solid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08" y="167640"/>
            <a:ext cx="3728951" cy="3539174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1" y="3846378"/>
            <a:ext cx="9144000" cy="227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22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0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14779" y="703596"/>
            <a:ext cx="66255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7DB89D"/>
                </a:solidFill>
              </a:rPr>
              <a:t>PROFESSIONAL </a:t>
            </a:r>
            <a:br>
              <a:rPr lang="en-US" b="1" dirty="0" smtClean="0">
                <a:solidFill>
                  <a:srgbClr val="7DB89D"/>
                </a:solidFill>
              </a:rPr>
            </a:br>
            <a:r>
              <a:rPr lang="en-US" b="1" dirty="0" smtClean="0">
                <a:solidFill>
                  <a:srgbClr val="7DB89D"/>
                </a:solidFill>
              </a:rPr>
              <a:t>STANDARDS CODE</a:t>
            </a:r>
            <a:endParaRPr lang="en-US" b="1" dirty="0">
              <a:solidFill>
                <a:srgbClr val="7DB89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866907"/>
            <a:ext cx="2669277" cy="266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 rot="410129">
            <a:off x="6415840" y="4293604"/>
            <a:ext cx="2067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7DB89D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EARN</a:t>
            </a:r>
            <a:r>
              <a:rPr lang="en-US" sz="2800" baseline="0" dirty="0" smtClean="0">
                <a:ln>
                  <a:solidFill>
                    <a:srgbClr val="7DB89D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CONTINUING EDUCATION CREDITS</a:t>
            </a:r>
            <a:endParaRPr lang="en-US" sz="2800" dirty="0">
              <a:ln>
                <a:solidFill>
                  <a:srgbClr val="7DB89D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16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04"/>
          <a:stretch/>
        </p:blipFill>
        <p:spPr>
          <a:xfrm>
            <a:off x="-1" y="-23121"/>
            <a:ext cx="9144001" cy="1402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124376"/>
          </a:xfrm>
          <a:prstGeom prst="rect">
            <a:avLst/>
          </a:prstGeom>
          <a:solidFill>
            <a:schemeClr val="tx1"/>
          </a:solidFill>
          <a:ln w="7620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2" y="134238"/>
            <a:ext cx="926837" cy="834952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1096098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712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7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5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8F75-D087-4851-97E6-3F20E2AEF41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2816-8092-412C-8B50-731D3838E0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8" b="75304"/>
          <a:stretch/>
        </p:blipFill>
        <p:spPr>
          <a:xfrm>
            <a:off x="5835" y="298570"/>
            <a:ext cx="9144001" cy="3269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-2332" y="401678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7"/>
            <a:ext cx="9144000" cy="424899"/>
          </a:xfrm>
          <a:prstGeom prst="rect">
            <a:avLst/>
          </a:prstGeom>
          <a:solidFill>
            <a:schemeClr val="tx1"/>
          </a:solidFill>
          <a:ln w="7620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86" y="111175"/>
            <a:ext cx="680071" cy="701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7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schoolnutrition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nutrition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eistl@pcsb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.tankersley@live.co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266" y="4588933"/>
            <a:ext cx="7509933" cy="1286934"/>
          </a:xfrm>
        </p:spPr>
        <p:txBody>
          <a:bodyPr>
            <a:normAutofit/>
          </a:bodyPr>
          <a:lstStyle/>
          <a:p>
            <a:r>
              <a:rPr lang="en-US" sz="5200" dirty="0" smtClean="0"/>
              <a:t>Public Policy &amp; Legislation</a:t>
            </a:r>
            <a:endParaRPr 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6265333"/>
            <a:ext cx="6881184" cy="711200"/>
          </a:xfrm>
        </p:spPr>
        <p:txBody>
          <a:bodyPr>
            <a:normAutofit/>
          </a:bodyPr>
          <a:lstStyle/>
          <a:p>
            <a:r>
              <a:rPr lang="en-US" sz="3200" i="1" dirty="0"/>
              <a:t>“YOU Can Impact Laws”</a:t>
            </a:r>
          </a:p>
        </p:txBody>
      </p:sp>
    </p:spTree>
    <p:extLst>
      <p:ext uri="{BB962C8B-B14F-4D97-AF65-F5344CB8AC3E}">
        <p14:creationId xmlns:p14="http://schemas.microsoft.com/office/powerpoint/2010/main" val="13201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08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IV Legislators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0933" y="1490133"/>
            <a:ext cx="8619067" cy="51816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Neil </a:t>
            </a:r>
            <a:r>
              <a:rPr lang="en-US" sz="2800" dirty="0" err="1"/>
              <a:t>Combee</a:t>
            </a:r>
            <a:r>
              <a:rPr lang="en-US" sz="2800" dirty="0"/>
              <a:t>	</a:t>
            </a:r>
            <a:r>
              <a:rPr lang="en-US" sz="2800" dirty="0" smtClean="0"/>
              <a:t>      John </a:t>
            </a:r>
            <a:r>
              <a:rPr lang="en-US" sz="2800" dirty="0"/>
              <a:t>Cortes	</a:t>
            </a:r>
            <a:r>
              <a:rPr lang="en-US" sz="2800" dirty="0" smtClean="0"/>
              <a:t>   Robert </a:t>
            </a:r>
            <a:r>
              <a:rPr lang="en-US" sz="2800" dirty="0"/>
              <a:t>“Bob” Cortes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Randy </a:t>
            </a:r>
            <a:r>
              <a:rPr lang="en-US" sz="2800" dirty="0"/>
              <a:t>Fine	</a:t>
            </a:r>
            <a:r>
              <a:rPr lang="en-US" sz="2800" dirty="0" smtClean="0"/>
              <a:t>      Tom </a:t>
            </a:r>
            <a:r>
              <a:rPr lang="en-US" sz="2800" dirty="0"/>
              <a:t>Goodson	</a:t>
            </a:r>
            <a:r>
              <a:rPr lang="en-US" sz="2800" dirty="0" smtClean="0"/>
              <a:t>   Erin </a:t>
            </a:r>
            <a:r>
              <a:rPr lang="en-US" sz="2800" dirty="0" err="1" smtClean="0"/>
              <a:t>Grall</a:t>
            </a:r>
            <a:r>
              <a:rPr lang="en-US" sz="2800" dirty="0"/>
              <a:t>*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Don </a:t>
            </a:r>
            <a:r>
              <a:rPr lang="en-US" sz="2800" dirty="0" err="1"/>
              <a:t>Hahnfeldt</a:t>
            </a:r>
            <a:r>
              <a:rPr lang="en-US" sz="2800" dirty="0" smtClean="0"/>
              <a:t>**</a:t>
            </a:r>
            <a:r>
              <a:rPr lang="en-US" sz="2800" dirty="0"/>
              <a:t>	</a:t>
            </a:r>
            <a:r>
              <a:rPr lang="en-US" sz="2800" dirty="0" smtClean="0"/>
              <a:t>      Sam </a:t>
            </a:r>
            <a:r>
              <a:rPr lang="en-US" sz="2800" dirty="0" err="1"/>
              <a:t>Killegrew</a:t>
            </a:r>
            <a:r>
              <a:rPr lang="en-US" sz="2800" dirty="0"/>
              <a:t>	</a:t>
            </a:r>
            <a:r>
              <a:rPr lang="en-US" sz="2800" dirty="0" smtClean="0"/>
              <a:t>   Mike </a:t>
            </a:r>
            <a:r>
              <a:rPr lang="en-US" sz="2800" dirty="0"/>
              <a:t>La Rosa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Amy </a:t>
            </a:r>
            <a:r>
              <a:rPr lang="en-US" sz="2800" dirty="0"/>
              <a:t>Mercado	</a:t>
            </a:r>
            <a:r>
              <a:rPr lang="en-US" sz="2800" dirty="0" smtClean="0"/>
              <a:t>       Larry </a:t>
            </a:r>
            <a:r>
              <a:rPr lang="en-US" sz="2800" dirty="0"/>
              <a:t>Metz	</a:t>
            </a:r>
            <a:r>
              <a:rPr lang="en-US" sz="2800" dirty="0" smtClean="0"/>
              <a:t>   Mike </a:t>
            </a:r>
            <a:r>
              <a:rPr lang="en-US" sz="2800" dirty="0"/>
              <a:t>Miller		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District </a:t>
            </a:r>
            <a:r>
              <a:rPr lang="en-US" sz="2800" dirty="0"/>
              <a:t>44 </a:t>
            </a:r>
            <a:r>
              <a:rPr lang="en-US" sz="2800" dirty="0" smtClean="0"/>
              <a:t>Vacant    Scott </a:t>
            </a:r>
            <a:r>
              <a:rPr lang="en-US" sz="2800" dirty="0"/>
              <a:t>Plakon	</a:t>
            </a:r>
            <a:r>
              <a:rPr lang="en-US" sz="2800" dirty="0" smtClean="0"/>
              <a:t>   Rene </a:t>
            </a:r>
            <a:r>
              <a:rPr lang="en-US" sz="2800" dirty="0" err="1"/>
              <a:t>Plasencia</a:t>
            </a:r>
            <a:endParaRPr lang="en-US" sz="2800" dirty="0"/>
          </a:p>
          <a:p>
            <a:r>
              <a:rPr lang="en-US" i="1" dirty="0" smtClean="0"/>
              <a:t>*</a:t>
            </a:r>
            <a:r>
              <a:rPr lang="en-US" i="1" dirty="0"/>
              <a:t>Overlaps regions-Region IV will take </a:t>
            </a:r>
            <a:r>
              <a:rPr lang="en-US" i="1" dirty="0" smtClean="0"/>
              <a:t>responsibility</a:t>
            </a:r>
          </a:p>
          <a:p>
            <a:r>
              <a:rPr lang="en-US" i="1" dirty="0"/>
              <a:t>**Overlaps regions-Region </a:t>
            </a:r>
            <a:r>
              <a:rPr lang="en-US" i="1" dirty="0" smtClean="0"/>
              <a:t>V </a:t>
            </a:r>
            <a:r>
              <a:rPr lang="en-US" i="1" dirty="0"/>
              <a:t>will take responsibility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532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068"/>
            <a:ext cx="7886700" cy="863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V Legislators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1608668"/>
            <a:ext cx="8551332" cy="5249332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Senators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Dennis </a:t>
            </a:r>
            <a:r>
              <a:rPr lang="en-US" sz="2800" dirty="0" smtClean="0"/>
              <a:t>Baxley*		Jeff </a:t>
            </a:r>
            <a:r>
              <a:rPr lang="en-US" sz="2800" dirty="0" err="1" smtClean="0"/>
              <a:t>Brandes</a:t>
            </a:r>
            <a:r>
              <a:rPr lang="en-US" sz="2800" dirty="0" smtClean="0"/>
              <a:t>	    Bill </a:t>
            </a:r>
            <a:r>
              <a:rPr lang="en-US" sz="2800" dirty="0"/>
              <a:t>Galvano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Denise </a:t>
            </a:r>
            <a:r>
              <a:rPr lang="en-US" sz="2800" dirty="0" err="1"/>
              <a:t>Grimsley</a:t>
            </a:r>
            <a:r>
              <a:rPr lang="en-US" sz="2800" dirty="0" smtClean="0"/>
              <a:t>***	Jack </a:t>
            </a:r>
            <a:r>
              <a:rPr lang="en-US" sz="2800" dirty="0"/>
              <a:t>Latvala	</a:t>
            </a:r>
            <a:r>
              <a:rPr lang="en-US" sz="2800" dirty="0" smtClean="0"/>
              <a:t>    Tom </a:t>
            </a:r>
            <a:r>
              <a:rPr lang="en-US" sz="2800" dirty="0"/>
              <a:t>Lee</a:t>
            </a:r>
            <a:r>
              <a:rPr lang="en-US" sz="2800" dirty="0" smtClean="0"/>
              <a:t>**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Darryl </a:t>
            </a:r>
            <a:r>
              <a:rPr lang="en-US" sz="2800" dirty="0"/>
              <a:t>Ervin </a:t>
            </a:r>
            <a:r>
              <a:rPr lang="en-US" sz="2800" dirty="0" err="1"/>
              <a:t>Rouson</a:t>
            </a:r>
            <a:r>
              <a:rPr lang="en-US" sz="2800" dirty="0"/>
              <a:t>	</a:t>
            </a:r>
            <a:r>
              <a:rPr lang="en-US" sz="2800" dirty="0" smtClean="0"/>
              <a:t>Wilton Simpson      Dana </a:t>
            </a:r>
            <a:r>
              <a:rPr lang="en-US" sz="2800" dirty="0"/>
              <a:t>Young</a:t>
            </a:r>
            <a:endParaRPr lang="en-US" sz="2800" b="1" dirty="0"/>
          </a:p>
          <a:p>
            <a:r>
              <a:rPr lang="en-US" sz="2600" b="1" dirty="0" smtClean="0"/>
              <a:t>Representatives</a:t>
            </a:r>
            <a:endParaRPr lang="en-US" sz="2600" b="1" dirty="0"/>
          </a:p>
          <a:p>
            <a:pPr lvl="1"/>
            <a:r>
              <a:rPr lang="en-US" sz="2800" dirty="0"/>
              <a:t>Larry </a:t>
            </a:r>
            <a:r>
              <a:rPr lang="en-US" sz="2800" dirty="0" smtClean="0"/>
              <a:t>Ahern	    	Jim Boyd*	    Danny </a:t>
            </a:r>
            <a:r>
              <a:rPr lang="en-US" sz="2800" dirty="0"/>
              <a:t>Burgess, Jr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Richard </a:t>
            </a:r>
            <a:r>
              <a:rPr lang="en-US" sz="2800" dirty="0"/>
              <a:t>Corcoran	</a:t>
            </a:r>
            <a:r>
              <a:rPr lang="en-US" sz="2800" dirty="0" smtClean="0"/>
              <a:t>	Janet </a:t>
            </a:r>
            <a:r>
              <a:rPr lang="en-US" sz="2800" dirty="0"/>
              <a:t>Cruz	</a:t>
            </a:r>
            <a:r>
              <a:rPr lang="en-US" sz="2800" dirty="0" smtClean="0"/>
              <a:t>    Ben </a:t>
            </a:r>
            <a:r>
              <a:rPr lang="en-US" sz="2800" dirty="0"/>
              <a:t>Diamond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James </a:t>
            </a:r>
            <a:r>
              <a:rPr lang="en-US" sz="2800" dirty="0"/>
              <a:t>“J.W.” </a:t>
            </a:r>
            <a:r>
              <a:rPr lang="en-US" sz="2800" dirty="0" smtClean="0"/>
              <a:t>Grant	Joe </a:t>
            </a:r>
            <a:r>
              <a:rPr lang="en-US" sz="2800" dirty="0" err="1"/>
              <a:t>Gruters</a:t>
            </a:r>
            <a:r>
              <a:rPr lang="en-US" sz="2800" dirty="0"/>
              <a:t>*	</a:t>
            </a:r>
            <a:r>
              <a:rPr lang="en-US" sz="2800" dirty="0" smtClean="0"/>
              <a:t>    Don </a:t>
            </a:r>
            <a:r>
              <a:rPr lang="en-US" sz="2800" dirty="0" err="1"/>
              <a:t>Hahnfeldt</a:t>
            </a:r>
            <a:r>
              <a:rPr lang="en-US" sz="2800" dirty="0" smtClean="0"/>
              <a:t>**</a:t>
            </a:r>
            <a:endParaRPr lang="en-US" sz="2800" dirty="0"/>
          </a:p>
          <a:p>
            <a:r>
              <a:rPr lang="en-US" i="1" dirty="0" smtClean="0"/>
              <a:t>*</a:t>
            </a:r>
            <a:r>
              <a:rPr lang="en-US" i="1" dirty="0"/>
              <a:t>Overlaps regions-Region </a:t>
            </a:r>
            <a:r>
              <a:rPr lang="en-US" i="1" dirty="0" smtClean="0"/>
              <a:t>V </a:t>
            </a:r>
            <a:r>
              <a:rPr lang="en-US" i="1" dirty="0"/>
              <a:t>will take </a:t>
            </a:r>
            <a:r>
              <a:rPr lang="en-US" i="1" dirty="0" smtClean="0"/>
              <a:t>responsibility</a:t>
            </a:r>
          </a:p>
          <a:p>
            <a:r>
              <a:rPr lang="en-US" i="1" dirty="0"/>
              <a:t>**Overlaps regions-Region IV will take </a:t>
            </a:r>
            <a:r>
              <a:rPr lang="en-US" i="1" dirty="0" smtClean="0"/>
              <a:t>responsibility</a:t>
            </a:r>
          </a:p>
          <a:p>
            <a:r>
              <a:rPr lang="en-US" i="1" dirty="0"/>
              <a:t>***Overlaps regions-Region VI will take responsibility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2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0226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V Legislators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825625"/>
            <a:ext cx="8890000" cy="4351338"/>
          </a:xfrm>
        </p:spPr>
        <p:txBody>
          <a:bodyPr/>
          <a:lstStyle/>
          <a:p>
            <a:pPr lvl="1"/>
            <a:r>
              <a:rPr lang="en-US" sz="2800" dirty="0"/>
              <a:t>Shawn </a:t>
            </a:r>
            <a:r>
              <a:rPr lang="en-US" sz="2800" dirty="0" smtClean="0"/>
              <a:t>Harrison    Blaise </a:t>
            </a:r>
            <a:r>
              <a:rPr lang="en-US" sz="2800" dirty="0" err="1" smtClean="0"/>
              <a:t>Ingoglia</a:t>
            </a:r>
            <a:r>
              <a:rPr lang="en-US" sz="2800" dirty="0" smtClean="0"/>
              <a:t>	  	Chris </a:t>
            </a:r>
            <a:r>
              <a:rPr lang="en-US" sz="2800" dirty="0" err="1"/>
              <a:t>Latvala</a:t>
            </a:r>
            <a:r>
              <a:rPr lang="en-US" sz="2800" dirty="0"/>
              <a:t>	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Amber </a:t>
            </a:r>
            <a:r>
              <a:rPr lang="en-US" sz="2800" dirty="0"/>
              <a:t>Mariano	</a:t>
            </a:r>
            <a:r>
              <a:rPr lang="en-US" sz="2800" dirty="0" smtClean="0"/>
              <a:t>    Ralph </a:t>
            </a:r>
            <a:r>
              <a:rPr lang="en-US" sz="2800" dirty="0" err="1"/>
              <a:t>Massullo</a:t>
            </a:r>
            <a:r>
              <a:rPr lang="en-US" sz="2800" dirty="0"/>
              <a:t>, MD	</a:t>
            </a:r>
            <a:r>
              <a:rPr lang="en-US" sz="2800" dirty="0" err="1"/>
              <a:t>Wengay</a:t>
            </a:r>
            <a:r>
              <a:rPr lang="en-US" sz="2800" dirty="0"/>
              <a:t> Newton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Ross </a:t>
            </a:r>
            <a:r>
              <a:rPr lang="en-US" sz="2800" dirty="0" err="1"/>
              <a:t>Spano</a:t>
            </a:r>
            <a:r>
              <a:rPr lang="en-US" sz="2800" dirty="0"/>
              <a:t>	</a:t>
            </a:r>
            <a:r>
              <a:rPr lang="en-US" sz="2800" dirty="0" smtClean="0"/>
              <a:t>    Chris </a:t>
            </a:r>
            <a:r>
              <a:rPr lang="en-US" sz="2800" dirty="0" err="1"/>
              <a:t>Sprowis</a:t>
            </a:r>
            <a:r>
              <a:rPr lang="en-US" sz="2800" dirty="0"/>
              <a:t>		</a:t>
            </a:r>
            <a:r>
              <a:rPr lang="en-US" sz="2800" dirty="0" smtClean="0"/>
              <a:t>Jackie </a:t>
            </a:r>
            <a:r>
              <a:rPr lang="en-US" sz="2800" dirty="0"/>
              <a:t>Toledo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0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8805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 VI Legislators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625600"/>
            <a:ext cx="8839200" cy="5079999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Senators</a:t>
            </a:r>
          </a:p>
          <a:p>
            <a:pPr lvl="1"/>
            <a:r>
              <a:rPr lang="en-US" sz="2800" dirty="0"/>
              <a:t>Jeff Clemens		Joe Negron		Bobby Powell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Kevin </a:t>
            </a:r>
            <a:r>
              <a:rPr lang="en-US" sz="2800" dirty="0"/>
              <a:t>Radar</a:t>
            </a:r>
            <a:r>
              <a:rPr lang="en-US" sz="2800" dirty="0" smtClean="0"/>
              <a:t>**</a:t>
            </a:r>
            <a:r>
              <a:rPr lang="en-US" sz="2800" dirty="0"/>
              <a:t>		Greg </a:t>
            </a:r>
            <a:r>
              <a:rPr lang="en-US" sz="2800" dirty="0" err="1"/>
              <a:t>Steube</a:t>
            </a:r>
            <a:r>
              <a:rPr lang="en-US" sz="2800" dirty="0"/>
              <a:t>		</a:t>
            </a:r>
          </a:p>
          <a:p>
            <a:endParaRPr lang="en-US" b="1" dirty="0"/>
          </a:p>
          <a:p>
            <a:r>
              <a:rPr lang="en-US" sz="2600" b="1" dirty="0"/>
              <a:t>Representatives</a:t>
            </a:r>
          </a:p>
          <a:p>
            <a:pPr lvl="1"/>
            <a:r>
              <a:rPr lang="en-US" sz="2800" dirty="0"/>
              <a:t>Joseph Abruzzo		Ben </a:t>
            </a:r>
            <a:r>
              <a:rPr lang="en-US" sz="2800" dirty="0" err="1"/>
              <a:t>Albritton</a:t>
            </a:r>
            <a:r>
              <a:rPr lang="en-US" sz="2800" dirty="0" smtClean="0"/>
              <a:t>**</a:t>
            </a:r>
            <a:r>
              <a:rPr lang="en-US" sz="2800" dirty="0"/>
              <a:t>		Lori Berman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Jim Boyd*</a:t>
            </a:r>
            <a:r>
              <a:rPr lang="en-US" sz="2800" dirty="0"/>
              <a:t>		</a:t>
            </a:r>
            <a:r>
              <a:rPr lang="en-US" sz="2800" dirty="0" smtClean="0"/>
              <a:t>	Julio </a:t>
            </a:r>
            <a:r>
              <a:rPr lang="en-US" sz="2800" dirty="0"/>
              <a:t>Gonzalez		Erin </a:t>
            </a:r>
            <a:r>
              <a:rPr lang="en-US" sz="2800" dirty="0" err="1" smtClean="0"/>
              <a:t>Grall</a:t>
            </a:r>
            <a:r>
              <a:rPr lang="en-US" sz="2800" dirty="0" smtClean="0"/>
              <a:t>**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Michael </a:t>
            </a:r>
            <a:r>
              <a:rPr lang="en-US" sz="2800" dirty="0"/>
              <a:t>Grant		Joe </a:t>
            </a:r>
            <a:r>
              <a:rPr lang="en-US" sz="2800" dirty="0" err="1"/>
              <a:t>Gruters</a:t>
            </a:r>
            <a:r>
              <a:rPr lang="en-US" sz="2800" dirty="0"/>
              <a:t>*		</a:t>
            </a:r>
            <a:r>
              <a:rPr lang="en-US" sz="2800" dirty="0" smtClean="0"/>
              <a:t>Bill </a:t>
            </a:r>
            <a:r>
              <a:rPr lang="en-US" sz="2800" dirty="0"/>
              <a:t>Hager</a:t>
            </a:r>
          </a:p>
          <a:p>
            <a:pPr lvl="1"/>
            <a:endParaRPr lang="en-US" sz="2800" dirty="0"/>
          </a:p>
          <a:p>
            <a:r>
              <a:rPr lang="en-US" i="1" dirty="0" smtClean="0"/>
              <a:t>*Overlaps </a:t>
            </a:r>
            <a:r>
              <a:rPr lang="en-US" i="1" dirty="0"/>
              <a:t>regions-Region </a:t>
            </a:r>
            <a:r>
              <a:rPr lang="en-US" i="1" dirty="0" smtClean="0"/>
              <a:t>V </a:t>
            </a:r>
            <a:r>
              <a:rPr lang="en-US" i="1" dirty="0"/>
              <a:t>will take </a:t>
            </a:r>
            <a:r>
              <a:rPr lang="en-US" i="1" dirty="0" smtClean="0"/>
              <a:t>responsibility</a:t>
            </a:r>
          </a:p>
          <a:p>
            <a:r>
              <a:rPr lang="en-US" i="1" dirty="0" smtClean="0"/>
              <a:t>**Overlaps </a:t>
            </a:r>
            <a:r>
              <a:rPr lang="en-US" i="1" dirty="0"/>
              <a:t>regions-Region VI will take responsibility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1381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533"/>
            <a:ext cx="7886700" cy="99906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VI Legislators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507066"/>
            <a:ext cx="8720666" cy="5147733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Representatives 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Gayle </a:t>
            </a:r>
            <a:r>
              <a:rPr lang="en-US" sz="2800" dirty="0" smtClean="0"/>
              <a:t>Harrell	     Al </a:t>
            </a:r>
            <a:r>
              <a:rPr lang="en-US" sz="2800" dirty="0" err="1"/>
              <a:t>Jacquet</a:t>
            </a:r>
            <a:r>
              <a:rPr lang="en-US" sz="2800" dirty="0"/>
              <a:t>	</a:t>
            </a:r>
            <a:r>
              <a:rPr lang="en-US" sz="2800" dirty="0" smtClean="0"/>
              <a:t>	Larry </a:t>
            </a:r>
            <a:r>
              <a:rPr lang="en-US" sz="2800" dirty="0"/>
              <a:t>Lee, Jr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Marylynn</a:t>
            </a:r>
            <a:r>
              <a:rPr lang="en-US" sz="2800" dirty="0" smtClean="0"/>
              <a:t> Magar     Alexandra Miller   </a:t>
            </a:r>
            <a:r>
              <a:rPr lang="en-US" sz="2800" dirty="0" err="1" smtClean="0"/>
              <a:t>Wengay</a:t>
            </a:r>
            <a:r>
              <a:rPr lang="en-US" sz="2800" dirty="0" smtClean="0"/>
              <a:t> </a:t>
            </a:r>
            <a:r>
              <a:rPr lang="en-US" sz="2800" dirty="0"/>
              <a:t>Newton*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Cary </a:t>
            </a:r>
            <a:r>
              <a:rPr lang="en-US" sz="2800" dirty="0" err="1"/>
              <a:t>Pigman</a:t>
            </a:r>
            <a:r>
              <a:rPr lang="en-US" sz="2800" dirty="0"/>
              <a:t>	</a:t>
            </a:r>
            <a:r>
              <a:rPr lang="en-US" sz="2800" dirty="0" smtClean="0"/>
              <a:t>     Rick </a:t>
            </a:r>
            <a:r>
              <a:rPr lang="en-US" sz="2800" dirty="0"/>
              <a:t>Roth		</a:t>
            </a:r>
            <a:r>
              <a:rPr lang="en-US" sz="2800" dirty="0" smtClean="0"/>
              <a:t>Davis </a:t>
            </a:r>
            <a:r>
              <a:rPr lang="en-US" sz="2800" dirty="0"/>
              <a:t>Silvers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Emily </a:t>
            </a:r>
            <a:r>
              <a:rPr lang="en-US" sz="2800" dirty="0"/>
              <a:t>Slosberg	</a:t>
            </a:r>
            <a:r>
              <a:rPr lang="en-US" sz="2800" dirty="0" smtClean="0"/>
              <a:t>     Matt </a:t>
            </a:r>
            <a:r>
              <a:rPr lang="en-US" sz="2800" dirty="0" err="1" smtClean="0"/>
              <a:t>Willhite</a:t>
            </a:r>
            <a:endParaRPr lang="en-US" dirty="0"/>
          </a:p>
          <a:p>
            <a:endParaRPr lang="en-US" dirty="0"/>
          </a:p>
          <a:p>
            <a:r>
              <a:rPr lang="en-US" i="1" dirty="0" smtClean="0"/>
              <a:t>*Overlaps </a:t>
            </a:r>
            <a:r>
              <a:rPr lang="en-US" i="1" dirty="0"/>
              <a:t>regions-Region </a:t>
            </a:r>
            <a:r>
              <a:rPr lang="en-US" i="1" dirty="0" smtClean="0"/>
              <a:t>V </a:t>
            </a:r>
            <a:r>
              <a:rPr lang="en-US" i="1" dirty="0"/>
              <a:t>will take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6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329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VII Legislators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574800"/>
            <a:ext cx="9025467" cy="5147733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Senators </a:t>
            </a:r>
          </a:p>
          <a:p>
            <a:pPr lvl="1"/>
            <a:r>
              <a:rPr lang="en-US" sz="2800" dirty="0"/>
              <a:t>Elizabeth </a:t>
            </a:r>
            <a:r>
              <a:rPr lang="en-US" sz="2800" dirty="0" err="1"/>
              <a:t>Benacquisto</a:t>
            </a:r>
            <a:r>
              <a:rPr lang="en-US" sz="2800" dirty="0"/>
              <a:t>	</a:t>
            </a:r>
            <a:r>
              <a:rPr lang="en-US" sz="2800" dirty="0" smtClean="0"/>
              <a:t>  Lauren </a:t>
            </a:r>
            <a:r>
              <a:rPr lang="en-US" sz="2800" dirty="0"/>
              <a:t>Book	</a:t>
            </a:r>
            <a:r>
              <a:rPr lang="en-US" sz="2800" dirty="0" smtClean="0"/>
              <a:t>           Oscar </a:t>
            </a:r>
            <a:r>
              <a:rPr lang="en-US" sz="2800" dirty="0" err="1"/>
              <a:t>Brayhon</a:t>
            </a:r>
            <a:r>
              <a:rPr lang="en-US" sz="2800" dirty="0"/>
              <a:t>, II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Daphne </a:t>
            </a:r>
            <a:r>
              <a:rPr lang="en-US" sz="2800" dirty="0"/>
              <a:t>Campbell	</a:t>
            </a:r>
            <a:r>
              <a:rPr lang="en-US" sz="2800" dirty="0" smtClean="0"/>
              <a:t>  Gary </a:t>
            </a:r>
            <a:r>
              <a:rPr lang="en-US" sz="2800" dirty="0"/>
              <a:t>Farmer, </a:t>
            </a:r>
            <a:r>
              <a:rPr lang="en-US" sz="2800" dirty="0" smtClean="0"/>
              <a:t>Jr       </a:t>
            </a:r>
            <a:r>
              <a:rPr lang="en-US" sz="2800" dirty="0" err="1" smtClean="0"/>
              <a:t>Anitere</a:t>
            </a:r>
            <a:r>
              <a:rPr lang="en-US" sz="2800" dirty="0" smtClean="0"/>
              <a:t> </a:t>
            </a:r>
            <a:r>
              <a:rPr lang="en-US" sz="2800" dirty="0"/>
              <a:t>Flores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Rene </a:t>
            </a:r>
            <a:r>
              <a:rPr lang="en-US" sz="2800" dirty="0"/>
              <a:t>Garcia	</a:t>
            </a:r>
            <a:r>
              <a:rPr lang="en-US" sz="2800" dirty="0" smtClean="0"/>
              <a:t>	  Denise </a:t>
            </a:r>
            <a:r>
              <a:rPr lang="en-US" sz="2800" dirty="0" err="1"/>
              <a:t>Grimsley</a:t>
            </a:r>
            <a:r>
              <a:rPr lang="en-US" sz="2800" dirty="0"/>
              <a:t>*	</a:t>
            </a:r>
            <a:r>
              <a:rPr lang="en-US" sz="2800" dirty="0" smtClean="0"/>
              <a:t>Kevin </a:t>
            </a:r>
            <a:r>
              <a:rPr lang="en-US" sz="2800" dirty="0"/>
              <a:t>Rader*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Kathleen </a:t>
            </a:r>
            <a:r>
              <a:rPr lang="en-US" sz="2800" dirty="0" err="1" smtClean="0"/>
              <a:t>Passidomo</a:t>
            </a:r>
            <a:r>
              <a:rPr lang="en-US" sz="2800" dirty="0" smtClean="0"/>
              <a:t>	  Jose Rodriguez</a:t>
            </a:r>
            <a:r>
              <a:rPr lang="en-US" sz="2800" dirty="0"/>
              <a:t>	</a:t>
            </a:r>
            <a:r>
              <a:rPr lang="en-US" sz="2800" dirty="0" smtClean="0"/>
              <a:t>Perry </a:t>
            </a:r>
            <a:r>
              <a:rPr lang="en-US" sz="2800" dirty="0"/>
              <a:t>Thurston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Annette </a:t>
            </a:r>
            <a:r>
              <a:rPr lang="en-US" sz="2800" dirty="0" err="1" smtClean="0"/>
              <a:t>Toddeo</a:t>
            </a:r>
            <a:r>
              <a:rPr lang="en-US" sz="2800" dirty="0"/>
              <a:t>	 </a:t>
            </a:r>
            <a:r>
              <a:rPr lang="en-US" sz="2800" dirty="0" smtClean="0"/>
              <a:t> 	  Matt </a:t>
            </a:r>
            <a:r>
              <a:rPr lang="en-US" sz="2800" dirty="0" err="1" smtClean="0"/>
              <a:t>Willhite</a:t>
            </a:r>
            <a:endParaRPr lang="en-US" b="1" dirty="0"/>
          </a:p>
          <a:p>
            <a:pPr lvl="1"/>
            <a:endParaRPr lang="en-US" sz="2800" dirty="0"/>
          </a:p>
          <a:p>
            <a:r>
              <a:rPr lang="en-US" sz="2800" i="1" dirty="0" smtClean="0"/>
              <a:t>*</a:t>
            </a:r>
            <a:r>
              <a:rPr lang="en-US" i="1" dirty="0" smtClean="0"/>
              <a:t>Overlaps </a:t>
            </a:r>
            <a:r>
              <a:rPr lang="en-US" i="1" dirty="0"/>
              <a:t>regions-Region VI will take </a:t>
            </a:r>
            <a:r>
              <a:rPr lang="en-US" i="1" dirty="0" smtClean="0"/>
              <a:t>responsibility</a:t>
            </a:r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9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268"/>
            <a:ext cx="78867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VII Legislators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490133"/>
            <a:ext cx="8754533" cy="5181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Representatives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Robert </a:t>
            </a:r>
            <a:r>
              <a:rPr lang="en-US" sz="2800" dirty="0" err="1"/>
              <a:t>Asencio</a:t>
            </a:r>
            <a:r>
              <a:rPr lang="en-US" sz="2800" dirty="0"/>
              <a:t>	</a:t>
            </a:r>
            <a:r>
              <a:rPr lang="en-US" sz="2800" dirty="0" smtClean="0"/>
              <a:t>	Bryan </a:t>
            </a:r>
            <a:r>
              <a:rPr lang="en-US" sz="2800" dirty="0"/>
              <a:t>Avila	</a:t>
            </a:r>
            <a:r>
              <a:rPr lang="en-US" sz="2800" dirty="0" smtClean="0"/>
              <a:t>	Daisy </a:t>
            </a:r>
            <a:r>
              <a:rPr lang="en-US" sz="2800" dirty="0"/>
              <a:t>Baez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Michael </a:t>
            </a:r>
            <a:r>
              <a:rPr lang="en-US" sz="2800" dirty="0" err="1"/>
              <a:t>Bileca</a:t>
            </a:r>
            <a:r>
              <a:rPr lang="en-US" sz="2800" dirty="0"/>
              <a:t>		</a:t>
            </a:r>
            <a:r>
              <a:rPr lang="en-US" sz="2800" dirty="0" smtClean="0"/>
              <a:t>Matt </a:t>
            </a:r>
            <a:r>
              <a:rPr lang="en-US" sz="2800" dirty="0"/>
              <a:t>Caldwell		Jose Felix Diaz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Manny </a:t>
            </a:r>
            <a:r>
              <a:rPr lang="en-US" sz="2800" dirty="0"/>
              <a:t>Diaz, Jr		</a:t>
            </a:r>
            <a:r>
              <a:rPr lang="en-US" sz="2800" dirty="0" smtClean="0"/>
              <a:t>Bryon </a:t>
            </a:r>
            <a:r>
              <a:rPr lang="en-US" sz="2800" dirty="0"/>
              <a:t>Drake		</a:t>
            </a:r>
            <a:r>
              <a:rPr lang="en-US" sz="2800" dirty="0" smtClean="0"/>
              <a:t>Bobby </a:t>
            </a:r>
            <a:r>
              <a:rPr lang="en-US" sz="2800" dirty="0" err="1"/>
              <a:t>DuBose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Nicholas </a:t>
            </a:r>
            <a:r>
              <a:rPr lang="en-US" sz="2800" dirty="0"/>
              <a:t>Duran		</a:t>
            </a:r>
            <a:r>
              <a:rPr lang="en-US" sz="2800" dirty="0" smtClean="0"/>
              <a:t>Dane </a:t>
            </a:r>
            <a:r>
              <a:rPr lang="en-US" sz="2800" dirty="0"/>
              <a:t>Eagle		</a:t>
            </a:r>
            <a:r>
              <a:rPr lang="en-US" sz="2800" dirty="0" smtClean="0"/>
              <a:t>Katie </a:t>
            </a:r>
            <a:r>
              <a:rPr lang="en-US" sz="2800" dirty="0"/>
              <a:t>Edwards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Heather </a:t>
            </a:r>
            <a:r>
              <a:rPr lang="en-US" sz="2800" dirty="0" err="1"/>
              <a:t>Fitzenhagen</a:t>
            </a:r>
            <a:r>
              <a:rPr lang="en-US" sz="2800" dirty="0"/>
              <a:t>	Joseph Geller		Roy </a:t>
            </a:r>
            <a:r>
              <a:rPr lang="en-US" sz="2800" dirty="0" err="1"/>
              <a:t>Hardemon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Kristan</a:t>
            </a:r>
            <a:r>
              <a:rPr lang="en-US" sz="2800" dirty="0" smtClean="0"/>
              <a:t> </a:t>
            </a:r>
            <a:r>
              <a:rPr lang="en-US" sz="2800" dirty="0"/>
              <a:t>Jacobs		</a:t>
            </a:r>
            <a:r>
              <a:rPr lang="en-US" sz="2800" dirty="0" smtClean="0"/>
              <a:t>Evan </a:t>
            </a:r>
            <a:r>
              <a:rPr lang="en-US" sz="2800" dirty="0" err="1"/>
              <a:t>Jenne</a:t>
            </a:r>
            <a:r>
              <a:rPr lang="en-US" sz="2800" dirty="0"/>
              <a:t>		</a:t>
            </a:r>
            <a:r>
              <a:rPr lang="en-US" sz="2800" dirty="0" err="1" smtClean="0"/>
              <a:t>Shevrin</a:t>
            </a:r>
            <a:r>
              <a:rPr lang="en-US" sz="2800" dirty="0" smtClean="0"/>
              <a:t> </a:t>
            </a:r>
            <a:r>
              <a:rPr lang="en-US" sz="2800" dirty="0"/>
              <a:t>Jones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3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534"/>
            <a:ext cx="7886700" cy="96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VII Legislators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507067"/>
            <a:ext cx="8906934" cy="5215466"/>
          </a:xfrm>
        </p:spPr>
        <p:txBody>
          <a:bodyPr/>
          <a:lstStyle/>
          <a:p>
            <a:pPr lvl="1"/>
            <a:r>
              <a:rPr lang="en-US" sz="2600" b="1" dirty="0"/>
              <a:t>Representatives (</a:t>
            </a:r>
            <a:r>
              <a:rPr lang="en-US" sz="2600" b="1" dirty="0" err="1"/>
              <a:t>Cont</a:t>
            </a:r>
            <a:r>
              <a:rPr lang="en-US" sz="2600" b="1" dirty="0"/>
              <a:t>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err="1"/>
              <a:t>Kionne</a:t>
            </a:r>
            <a:r>
              <a:rPr lang="en-US" sz="2800" dirty="0"/>
              <a:t> McGhee	</a:t>
            </a:r>
            <a:r>
              <a:rPr lang="en-US" sz="2800" dirty="0" smtClean="0"/>
              <a:t>George </a:t>
            </a:r>
            <a:r>
              <a:rPr lang="en-US" sz="2800" dirty="0" err="1"/>
              <a:t>Moraitis</a:t>
            </a:r>
            <a:r>
              <a:rPr lang="en-US" sz="2800" dirty="0"/>
              <a:t>, Jr	Jared Moskowitz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Jeanette </a:t>
            </a:r>
            <a:r>
              <a:rPr lang="en-US" sz="2800" dirty="0"/>
              <a:t>Nunez		Jose Oliva		</a:t>
            </a:r>
            <a:r>
              <a:rPr lang="en-US" sz="2800" dirty="0" smtClean="0"/>
              <a:t>Sharon </a:t>
            </a:r>
            <a:r>
              <a:rPr lang="en-US" sz="2800" dirty="0" err="1"/>
              <a:t>Prichett</a:t>
            </a:r>
            <a:r>
              <a:rPr lang="en-US" sz="2800" dirty="0"/>
              <a:t>	</a:t>
            </a:r>
          </a:p>
          <a:p>
            <a:pPr lvl="1"/>
            <a:r>
              <a:rPr lang="en-US" sz="2800" dirty="0"/>
              <a:t>Holly </a:t>
            </a:r>
            <a:r>
              <a:rPr lang="en-US" sz="2800" dirty="0" err="1"/>
              <a:t>Raschein</a:t>
            </a:r>
            <a:r>
              <a:rPr lang="en-US" sz="2800" dirty="0"/>
              <a:t>		Ray </a:t>
            </a:r>
            <a:r>
              <a:rPr lang="en-US" sz="2800" dirty="0" err="1"/>
              <a:t>Rodriques</a:t>
            </a:r>
            <a:r>
              <a:rPr lang="en-US" sz="2800" dirty="0"/>
              <a:t>	</a:t>
            </a:r>
            <a:r>
              <a:rPr lang="en-US" sz="2800" dirty="0" smtClean="0"/>
              <a:t>Bob </a:t>
            </a:r>
            <a:r>
              <a:rPr lang="en-US" sz="2800" dirty="0"/>
              <a:t>Rommel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Cynthia </a:t>
            </a:r>
            <a:r>
              <a:rPr lang="en-US" sz="2800" dirty="0"/>
              <a:t>Stafford	</a:t>
            </a:r>
            <a:r>
              <a:rPr lang="en-US" sz="2800" dirty="0" smtClean="0"/>
              <a:t>Richard </a:t>
            </a:r>
            <a:r>
              <a:rPr lang="en-US" sz="2800" dirty="0"/>
              <a:t>Stark		</a:t>
            </a:r>
            <a:r>
              <a:rPr lang="en-US" sz="2800" dirty="0" smtClean="0"/>
              <a:t>Carlos </a:t>
            </a:r>
            <a:r>
              <a:rPr lang="en-US" sz="2800" dirty="0"/>
              <a:t>Trujillo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Barbara </a:t>
            </a:r>
            <a:r>
              <a:rPr lang="en-US" sz="2800" dirty="0"/>
              <a:t>Watson	</a:t>
            </a:r>
            <a:r>
              <a:rPr lang="en-US" sz="2800" dirty="0" smtClean="0"/>
              <a:t>Patricia </a:t>
            </a:r>
            <a:r>
              <a:rPr lang="en-US" sz="2800" dirty="0"/>
              <a:t>Williams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Inviting Elected Officials to Visit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Your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THE VISIT CAREFULLY </a:t>
            </a:r>
          </a:p>
          <a:p>
            <a:endParaRPr lang="en-US" dirty="0"/>
          </a:p>
          <a:p>
            <a:r>
              <a:rPr lang="en-US" dirty="0"/>
              <a:t>MAKE AN APPOINTMENT </a:t>
            </a:r>
          </a:p>
          <a:p>
            <a:endParaRPr lang="en-US" dirty="0"/>
          </a:p>
          <a:p>
            <a:r>
              <a:rPr lang="en-US" dirty="0"/>
              <a:t>BE PREPARED </a:t>
            </a:r>
          </a:p>
          <a:p>
            <a:endParaRPr lang="en-US" dirty="0"/>
          </a:p>
          <a:p>
            <a:r>
              <a:rPr lang="en-US" dirty="0"/>
              <a:t>BE POLITICAL </a:t>
            </a:r>
          </a:p>
          <a:p>
            <a:endParaRPr lang="en-US" dirty="0"/>
          </a:p>
          <a:p>
            <a:r>
              <a:rPr lang="en-US" dirty="0"/>
              <a:t>BE RESPONSIVE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20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6840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Advocacy Tips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TIME </a:t>
            </a:r>
          </a:p>
          <a:p>
            <a:r>
              <a:rPr lang="en-US" dirty="0"/>
              <a:t>LOCAL STORIES </a:t>
            </a:r>
          </a:p>
          <a:p>
            <a:r>
              <a:rPr lang="en-US" dirty="0"/>
              <a:t>TALK CHILD NUTRITION </a:t>
            </a:r>
          </a:p>
          <a:p>
            <a:r>
              <a:rPr lang="en-US" dirty="0"/>
              <a:t>ANSWERS </a:t>
            </a:r>
          </a:p>
          <a:p>
            <a:r>
              <a:rPr lang="en-US" dirty="0"/>
              <a:t>RELATIONSHIP </a:t>
            </a:r>
          </a:p>
          <a:p>
            <a:r>
              <a:rPr lang="en-US" dirty="0"/>
              <a:t>ALWAYS SAY THANK YOU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4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034" y="156519"/>
            <a:ext cx="5647944" cy="938603"/>
          </a:xfrm>
        </p:spPr>
        <p:txBody>
          <a:bodyPr anchor="b"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School Nutrition Programs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History</a:t>
            </a:r>
          </a:p>
          <a:p>
            <a:r>
              <a:rPr lang="en-US" sz="3200" dirty="0"/>
              <a:t>The National School Lunch Program (NSLP) </a:t>
            </a:r>
          </a:p>
          <a:p>
            <a:r>
              <a:rPr lang="en-US" sz="3200" dirty="0"/>
              <a:t>The School Breakfast Program (SBP) </a:t>
            </a:r>
          </a:p>
          <a:p>
            <a:r>
              <a:rPr lang="en-US" sz="3200" dirty="0"/>
              <a:t>Seamless Summer/Summer Food Service Program (SFSP) </a:t>
            </a:r>
          </a:p>
          <a:p>
            <a:r>
              <a:rPr lang="en-US" sz="3200" dirty="0"/>
              <a:t>Afterschool Snack and Supper Programs </a:t>
            </a:r>
          </a:p>
          <a:p>
            <a:r>
              <a:rPr lang="en-US" sz="3200" dirty="0"/>
              <a:t>Fresh Fruit and Vegetable Program (FFVP)  </a:t>
            </a:r>
          </a:p>
          <a:p>
            <a:r>
              <a:rPr lang="en-US" sz="3200" dirty="0"/>
              <a:t>Special Milk Program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9676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534"/>
            <a:ext cx="7886700" cy="96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Developing an Effective Message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507068"/>
            <a:ext cx="8873067" cy="53509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are you? 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issues are you most concerned about? </a:t>
            </a:r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is this issue important to you? </a:t>
            </a:r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should this issue be important to your legislator? 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action would you like the legislator to take? </a:t>
            </a:r>
          </a:p>
          <a:p>
            <a:endParaRPr lang="en-US" dirty="0" smtClean="0"/>
          </a:p>
          <a:p>
            <a:r>
              <a:rPr lang="en-US" dirty="0" smtClean="0"/>
              <a:t>Additional </a:t>
            </a:r>
            <a:r>
              <a:rPr lang="en-US" dirty="0"/>
              <a:t>tips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09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034" y="156519"/>
            <a:ext cx="6808212" cy="938603"/>
          </a:xfrm>
        </p:spPr>
        <p:txBody>
          <a:bodyPr anchor="b"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FSNA Legislative Action Conference 		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Tallahassee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Forte" panose="03060902040502070203" pitchFamily="66" charset="0"/>
                <a:cs typeface="Arial" panose="020B0604020202020204" pitchFamily="34" charset="0"/>
              </a:rPr>
              <a:t>   Save the Date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29-30,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Doubletree Hotel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101 S. Adams Street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Tallahassee, Fl 32301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geistl\AppData\Local\Microsoft\Windows\Temporary Internet Files\Content.IE5\YUP3W5NL\calendar%20clip%20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89" y="2070337"/>
            <a:ext cx="3818827" cy="32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034" y="156519"/>
            <a:ext cx="7270436" cy="938603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FSNA Legislative Action Conference 		 Tallahassee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Updated Agenda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Brief First-timer session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Speakers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FDACS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Current/Past Legislators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Candidates for Commissioner of Agriculture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Tallahassee Insiders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Best Practices – Legislative meetings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Success Stories – School Visits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SIPs Perspective – Industry Support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FSNA Position Paper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034" y="156519"/>
            <a:ext cx="7270436" cy="938603"/>
          </a:xfrm>
        </p:spPr>
        <p:txBody>
          <a:bodyPr anchor="b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Current Issues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Level</a:t>
            </a:r>
          </a:p>
          <a:p>
            <a:pPr lvl="1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CN  Reauthorization on Hold</a:t>
            </a:r>
          </a:p>
          <a:p>
            <a:pPr lvl="1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Farm Bill</a:t>
            </a:r>
          </a:p>
          <a:p>
            <a:pPr lvl="1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Topics</a:t>
            </a:r>
          </a:p>
          <a:p>
            <a:pPr lvl="2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 Grants</a:t>
            </a:r>
          </a:p>
          <a:p>
            <a:pPr lvl="2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USDA Foods for Breakfast</a:t>
            </a:r>
          </a:p>
          <a:p>
            <a:pPr lvl="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HR 3738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Healthy Breakfasts Help Kids Learn Act 2017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Flexibility in Nutrition Standards</a:t>
            </a:r>
          </a:p>
          <a:p>
            <a:pPr lvl="2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 Program Efficiency</a:t>
            </a:r>
          </a:p>
        </p:txBody>
      </p:sp>
    </p:spTree>
    <p:extLst>
      <p:ext uri="{BB962C8B-B14F-4D97-AF65-F5344CB8AC3E}">
        <p14:creationId xmlns:p14="http://schemas.microsoft.com/office/powerpoint/2010/main" val="30986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034" y="156519"/>
            <a:ext cx="7270436" cy="938603"/>
          </a:xfrm>
        </p:spPr>
        <p:txBody>
          <a:bodyPr anchor="b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Current Issues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Level</a:t>
            </a:r>
          </a:p>
          <a:p>
            <a:pPr lvl="1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Up with:</a:t>
            </a:r>
          </a:p>
          <a:p>
            <a:pPr lvl="2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Recess Bill</a:t>
            </a:r>
          </a:p>
          <a:p>
            <a:pPr lvl="3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CS/HB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7069 - Education</a:t>
            </a:r>
          </a:p>
          <a:p>
            <a:pPr lvl="2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Firearms 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</a:p>
          <a:p>
            <a:pPr lvl="2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Garden Programs 	SB1692/HB1247</a:t>
            </a:r>
          </a:p>
          <a:p>
            <a:pPr lvl="2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Appropriations (Budget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SB 2500 </a:t>
            </a:r>
          </a:p>
        </p:txBody>
      </p:sp>
    </p:spTree>
    <p:extLst>
      <p:ext uri="{BB962C8B-B14F-4D97-AF65-F5344CB8AC3E}">
        <p14:creationId xmlns:p14="http://schemas.microsoft.com/office/powerpoint/2010/main" val="4779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034" y="156519"/>
            <a:ext cx="7270436" cy="938603"/>
          </a:xfrm>
        </p:spPr>
        <p:txBody>
          <a:bodyPr anchor="b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Current Issues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Level</a:t>
            </a:r>
          </a:p>
          <a:p>
            <a:pPr lvl="1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Bills on FSNA Radar:</a:t>
            </a:r>
          </a:p>
          <a:p>
            <a:pPr lvl="2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Hunger-Free Students’ Bill of Rights HB 129</a:t>
            </a:r>
          </a:p>
          <a:p>
            <a:pPr lvl="2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Visitation of Schools by State Legislators – SB 118</a:t>
            </a:r>
          </a:p>
        </p:txBody>
      </p:sp>
    </p:spTree>
    <p:extLst>
      <p:ext uri="{BB962C8B-B14F-4D97-AF65-F5344CB8AC3E}">
        <p14:creationId xmlns:p14="http://schemas.microsoft.com/office/powerpoint/2010/main" val="26801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682" y="-49428"/>
            <a:ext cx="8119933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Resources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FSNA website: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3600" dirty="0" smtClean="0">
                <a:solidFill>
                  <a:srgbClr val="000000"/>
                </a:solidFill>
                <a:hlinkClick r:id="rId3"/>
              </a:rPr>
              <a:t>www.floridaschoolnutrition.org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Click </a:t>
            </a:r>
            <a:r>
              <a:rPr lang="en-US" sz="3600" dirty="0">
                <a:solidFill>
                  <a:srgbClr val="000000"/>
                </a:solidFill>
              </a:rPr>
              <a:t>“Advocacy”</a:t>
            </a:r>
          </a:p>
          <a:p>
            <a:r>
              <a:rPr lang="en-US" sz="3600" dirty="0">
                <a:solidFill>
                  <a:srgbClr val="000000"/>
                </a:solidFill>
              </a:rPr>
              <a:t>SNA website: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  <a:hlinkClick r:id="rId4"/>
              </a:rPr>
              <a:t>https://schoolnutrition.org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 Click </a:t>
            </a:r>
            <a:r>
              <a:rPr lang="en-US" sz="3600" dirty="0">
                <a:solidFill>
                  <a:srgbClr val="000000"/>
                </a:solidFill>
              </a:rPr>
              <a:t>“Legislation &amp; Policy”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2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682" y="-49428"/>
            <a:ext cx="8119933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&amp; Legislation </a:t>
            </a: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b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Can Impact Laws</a:t>
            </a:r>
            <a:r>
              <a:rPr lang="en-US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geistl\AppData\Local\Microsoft\Windows\Temporary Internet Files\Content.IE5\6T6SZVJU\Question-mark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25" y="1865818"/>
            <a:ext cx="27821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659" y="2921168"/>
            <a:ext cx="376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5AA14F"/>
                </a:solidFill>
                <a:latin typeface="Forte" panose="03060902040502070203" pitchFamily="66" charset="0"/>
              </a:rPr>
              <a:t>Questions</a:t>
            </a:r>
            <a:r>
              <a:rPr lang="en-US" sz="4400" dirty="0" smtClean="0">
                <a:solidFill>
                  <a:srgbClr val="5AA14F"/>
                </a:solidFill>
                <a:latin typeface="Forte" panose="03060902040502070203" pitchFamily="66" charset="0"/>
              </a:rPr>
              <a:t>?</a:t>
            </a:r>
            <a:endParaRPr lang="en-US" sz="4400" dirty="0">
              <a:solidFill>
                <a:srgbClr val="5AA14F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682" y="-49428"/>
            <a:ext cx="8119933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&amp; Legislation </a:t>
            </a: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b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Can Impact Laws</a:t>
            </a:r>
            <a:r>
              <a:rPr lang="en-US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Lynn Geist, MBA, SNS, CDM</a:t>
            </a:r>
          </a:p>
          <a:p>
            <a:pPr marL="0" indent="0">
              <a:buNone/>
            </a:pPr>
            <a:r>
              <a:rPr lang="en-US" sz="2600" dirty="0" smtClean="0"/>
              <a:t>FSNA Co-Chair, Public Policy &amp; Legislative Committee</a:t>
            </a:r>
          </a:p>
          <a:p>
            <a:pPr marL="0" indent="0">
              <a:buNone/>
            </a:pPr>
            <a:r>
              <a:rPr lang="en-US" sz="2600" dirty="0" smtClean="0"/>
              <a:t>Region V</a:t>
            </a:r>
          </a:p>
          <a:p>
            <a:pPr marL="0" indent="0">
              <a:buNone/>
            </a:pPr>
            <a:r>
              <a:rPr lang="en-US" sz="2600" dirty="0" smtClean="0">
                <a:hlinkClick r:id="rId3"/>
              </a:rPr>
              <a:t>geistl@pcsb.org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Tim Tankersley</a:t>
            </a:r>
          </a:p>
          <a:p>
            <a:pPr marL="0" indent="0">
              <a:buNone/>
            </a:pPr>
            <a:r>
              <a:rPr lang="en-US" sz="2600" dirty="0"/>
              <a:t>Contract Employee: Comida </a:t>
            </a:r>
            <a:r>
              <a:rPr lang="en-US" sz="2600" dirty="0" smtClean="0"/>
              <a:t>Vida</a:t>
            </a:r>
          </a:p>
          <a:p>
            <a:pPr marL="0" indent="0">
              <a:buNone/>
            </a:pPr>
            <a:r>
              <a:rPr lang="en-US" sz="2600" dirty="0" smtClean="0"/>
              <a:t>FSNA Co-Chair, Public </a:t>
            </a:r>
            <a:r>
              <a:rPr lang="en-US" sz="2600" dirty="0"/>
              <a:t>Policy &amp; Legislative Committee</a:t>
            </a:r>
          </a:p>
          <a:p>
            <a:pPr marL="0" indent="0">
              <a:buNone/>
            </a:pPr>
            <a:r>
              <a:rPr lang="en-US" sz="2600" dirty="0"/>
              <a:t>Region </a:t>
            </a:r>
            <a:r>
              <a:rPr lang="en-US" sz="2600" dirty="0" smtClean="0"/>
              <a:t>II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>
                <a:hlinkClick r:id="rId4"/>
              </a:rPr>
              <a:t>t.tankersley@live.com</a:t>
            </a:r>
            <a:r>
              <a:rPr lang="en-US" sz="2600" dirty="0" smtClean="0"/>
              <a:t> 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8217" y="2235677"/>
            <a:ext cx="8276067" cy="2438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This session provides one (1) CEU</a:t>
            </a:r>
          </a:p>
          <a:p>
            <a:pPr lvl="1"/>
            <a:r>
              <a:rPr lang="en-US" sz="2600" b="1" dirty="0" smtClean="0">
                <a:solidFill>
                  <a:srgbClr val="80BCA0"/>
                </a:solidFill>
              </a:rPr>
              <a:t>Key Area: </a:t>
            </a:r>
            <a:r>
              <a:rPr lang="en-US" sz="2600" dirty="0" smtClean="0"/>
              <a:t>Communications &amp; Marketing </a:t>
            </a:r>
            <a:r>
              <a:rPr lang="en-US" sz="2600" smtClean="0"/>
              <a:t>– 4000</a:t>
            </a:r>
            <a:endParaRPr lang="en-US" sz="2600" dirty="0" smtClean="0"/>
          </a:p>
          <a:p>
            <a:pPr lvl="1"/>
            <a:r>
              <a:rPr lang="en-US" sz="2600" b="1" dirty="0" smtClean="0">
                <a:solidFill>
                  <a:srgbClr val="80BCA0"/>
                </a:solidFill>
              </a:rPr>
              <a:t>Key Topic: </a:t>
            </a:r>
            <a:r>
              <a:rPr lang="en-US" sz="2600" dirty="0" smtClean="0"/>
              <a:t>Being an advocate for your school nutrition program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215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3703" y="0"/>
            <a:ext cx="6401630" cy="1185333"/>
          </a:xfrm>
        </p:spPr>
        <p:txBody>
          <a:bodyPr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Grassroots Advocacy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“All Politics are Local”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533" y="1710267"/>
            <a:ext cx="8585199" cy="4859866"/>
          </a:xfrm>
        </p:spPr>
        <p:txBody>
          <a:bodyPr>
            <a:noAutofit/>
          </a:bodyPr>
          <a:lstStyle/>
          <a:p>
            <a:r>
              <a:rPr lang="en-US" dirty="0"/>
              <a:t>Why does grassroots work? </a:t>
            </a:r>
          </a:p>
          <a:p>
            <a:endParaRPr lang="en-US" dirty="0" smtClean="0"/>
          </a:p>
          <a:p>
            <a:r>
              <a:rPr lang="en-US" dirty="0" smtClean="0"/>
              <a:t>Communication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Coalition </a:t>
            </a:r>
            <a:r>
              <a:rPr lang="en-US" dirty="0"/>
              <a:t>Building </a:t>
            </a:r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/>
              <a:t>of Outreach </a:t>
            </a:r>
          </a:p>
          <a:p>
            <a:endParaRPr lang="en-US" dirty="0" smtClean="0"/>
          </a:p>
          <a:p>
            <a:r>
              <a:rPr lang="en-US" dirty="0" smtClean="0"/>
              <a:t>Follow-up 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-1"/>
            <a:ext cx="7194550" cy="116840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Public Policy &amp; Legislation </a:t>
            </a:r>
            <a:r>
              <a:rPr lang="en-US" sz="3200" dirty="0" smtClean="0">
                <a:solidFill>
                  <a:schemeClr val="bg1"/>
                </a:solidFill>
              </a:rPr>
              <a:t>Committee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bg1"/>
                </a:solidFill>
              </a:rPr>
              <a:t>Florida </a:t>
            </a:r>
            <a:r>
              <a:rPr lang="en-US" sz="3200" dirty="0">
                <a:solidFill>
                  <a:schemeClr val="bg1"/>
                </a:solidFill>
              </a:rPr>
              <a:t>School </a:t>
            </a:r>
            <a:r>
              <a:rPr lang="en-US" sz="3200" dirty="0" smtClean="0">
                <a:solidFill>
                  <a:schemeClr val="bg1"/>
                </a:solidFill>
              </a:rPr>
              <a:t>Nutrition Association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>Association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540934"/>
            <a:ext cx="8805334" cy="5164666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Representative from each FSNA region</a:t>
            </a:r>
          </a:p>
          <a:p>
            <a:endParaRPr lang="en-US" sz="2600" dirty="0" smtClean="0"/>
          </a:p>
          <a:p>
            <a:r>
              <a:rPr lang="en-US" sz="2600" dirty="0" smtClean="0"/>
              <a:t>Evaluates</a:t>
            </a:r>
            <a:r>
              <a:rPr lang="en-US" sz="2600" dirty="0"/>
              <a:t>, interprets, recommends, and responds to federal and state legislation and regulations </a:t>
            </a:r>
          </a:p>
          <a:p>
            <a:endParaRPr lang="en-US" sz="2600" dirty="0" smtClean="0"/>
          </a:p>
          <a:p>
            <a:r>
              <a:rPr lang="en-US" sz="2600" dirty="0" smtClean="0"/>
              <a:t>Informs </a:t>
            </a:r>
            <a:r>
              <a:rPr lang="en-US" sz="2600" dirty="0"/>
              <a:t>the membership of current legislation </a:t>
            </a:r>
          </a:p>
          <a:p>
            <a:endParaRPr lang="en-US" sz="2600" dirty="0" smtClean="0"/>
          </a:p>
          <a:p>
            <a:r>
              <a:rPr lang="en-US" sz="2600" dirty="0" smtClean="0"/>
              <a:t>Develops </a:t>
            </a:r>
            <a:r>
              <a:rPr lang="en-US" sz="2600" dirty="0"/>
              <a:t>legislative policy and positions for approval of the Executive Board and acts on behalf of the Association regarding legislative matters</a:t>
            </a:r>
          </a:p>
          <a:p>
            <a:endParaRPr lang="en-US" sz="2600" dirty="0" smtClean="0"/>
          </a:p>
          <a:p>
            <a:r>
              <a:rPr lang="en-US" sz="2600" dirty="0" smtClean="0"/>
              <a:t>Assists </a:t>
            </a:r>
            <a:r>
              <a:rPr lang="en-US" sz="2600" dirty="0"/>
              <a:t>chapter affiliates in the development of legislative strategies and Initiatives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134"/>
            <a:ext cx="78867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I Legislators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/>
              <a:t>Senators</a:t>
            </a:r>
          </a:p>
          <a:p>
            <a:pPr lvl="1"/>
            <a:r>
              <a:rPr lang="en-US" sz="3000" dirty="0"/>
              <a:t>Doug </a:t>
            </a:r>
            <a:r>
              <a:rPr lang="en-US" sz="3000" dirty="0" err="1" smtClean="0"/>
              <a:t>Broxson</a:t>
            </a:r>
            <a:r>
              <a:rPr lang="en-US" sz="3000" dirty="0"/>
              <a:t>	</a:t>
            </a:r>
            <a:r>
              <a:rPr lang="en-US" sz="3000" dirty="0" smtClean="0"/>
              <a:t>	George </a:t>
            </a:r>
            <a:r>
              <a:rPr lang="en-US" sz="3000" dirty="0"/>
              <a:t>B. </a:t>
            </a:r>
            <a:r>
              <a:rPr lang="en-US" sz="3000" dirty="0" smtClean="0"/>
              <a:t>Gainer		</a:t>
            </a:r>
          </a:p>
          <a:p>
            <a:pPr lvl="1"/>
            <a:r>
              <a:rPr lang="en-US" sz="3000" dirty="0" smtClean="0"/>
              <a:t> Bill </a:t>
            </a:r>
            <a:r>
              <a:rPr lang="en-US" sz="3000" dirty="0"/>
              <a:t>Montford*</a:t>
            </a:r>
          </a:p>
          <a:p>
            <a:pPr lvl="1"/>
            <a:endParaRPr lang="en-US" sz="2800" b="1" dirty="0"/>
          </a:p>
          <a:p>
            <a:r>
              <a:rPr lang="en-US" sz="3600" b="1" dirty="0"/>
              <a:t>Representatives</a:t>
            </a:r>
          </a:p>
          <a:p>
            <a:pPr lvl="1"/>
            <a:r>
              <a:rPr lang="en-US" sz="3000" dirty="0"/>
              <a:t>Halsey </a:t>
            </a:r>
            <a:r>
              <a:rPr lang="en-US" sz="3000" dirty="0" err="1" smtClean="0"/>
              <a:t>Beshears</a:t>
            </a:r>
            <a:r>
              <a:rPr lang="en-US" sz="3000" dirty="0" smtClean="0"/>
              <a:t>*   	Brad Drake  	Clay </a:t>
            </a:r>
            <a:r>
              <a:rPr lang="en-US" sz="3000" dirty="0"/>
              <a:t>Ingram</a:t>
            </a:r>
          </a:p>
          <a:p>
            <a:pPr lvl="1"/>
            <a:r>
              <a:rPr lang="en-US" sz="3000" dirty="0"/>
              <a:t>Mel </a:t>
            </a:r>
            <a:r>
              <a:rPr lang="en-US" sz="3000" dirty="0" smtClean="0"/>
              <a:t>Ponder  		Jay </a:t>
            </a:r>
            <a:r>
              <a:rPr lang="en-US" sz="3000" dirty="0" err="1" smtClean="0"/>
              <a:t>Trumball</a:t>
            </a:r>
            <a:r>
              <a:rPr lang="en-US" sz="3000" dirty="0" smtClean="0"/>
              <a:t>  	Frank </a:t>
            </a:r>
            <a:r>
              <a:rPr lang="en-US" sz="3000" dirty="0"/>
              <a:t>White</a:t>
            </a:r>
          </a:p>
          <a:p>
            <a:pPr lvl="1"/>
            <a:r>
              <a:rPr lang="en-US" sz="3000" dirty="0" err="1"/>
              <a:t>Javer</a:t>
            </a:r>
            <a:r>
              <a:rPr lang="en-US" sz="3000" dirty="0"/>
              <a:t> Williamson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 smtClean="0"/>
              <a:t>*</a:t>
            </a:r>
            <a:r>
              <a:rPr lang="en-US" sz="2600" dirty="0" smtClean="0"/>
              <a:t>Overlaps regions-Region II will take responsibility</a:t>
            </a:r>
            <a:endParaRPr lang="en-US" sz="26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9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32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II Legislators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524000"/>
            <a:ext cx="8822265" cy="5113867"/>
          </a:xfrm>
        </p:spPr>
        <p:txBody>
          <a:bodyPr>
            <a:normAutofit/>
          </a:bodyPr>
          <a:lstStyle/>
          <a:p>
            <a:r>
              <a:rPr lang="en-US" sz="3500" b="1" dirty="0"/>
              <a:t>Senators</a:t>
            </a:r>
          </a:p>
          <a:p>
            <a:pPr lvl="1"/>
            <a:r>
              <a:rPr lang="en-US" sz="2800" dirty="0"/>
              <a:t>Doug </a:t>
            </a:r>
            <a:r>
              <a:rPr lang="en-US" sz="2800" dirty="0" err="1"/>
              <a:t>Broxson</a:t>
            </a:r>
            <a:r>
              <a:rPr lang="en-US" sz="2800" dirty="0"/>
              <a:t>	</a:t>
            </a:r>
            <a:r>
              <a:rPr lang="en-US" sz="2800" dirty="0" smtClean="0"/>
              <a:t>  Bob </a:t>
            </a:r>
            <a:r>
              <a:rPr lang="en-US" sz="2800" dirty="0"/>
              <a:t>Bradley	</a:t>
            </a:r>
            <a:r>
              <a:rPr lang="en-US" sz="2800" dirty="0" smtClean="0"/>
              <a:t>    Bill </a:t>
            </a:r>
            <a:r>
              <a:rPr lang="en-US" sz="2800" dirty="0" err="1"/>
              <a:t>Montford</a:t>
            </a:r>
            <a:r>
              <a:rPr lang="en-US" sz="2800" dirty="0"/>
              <a:t>*</a:t>
            </a:r>
          </a:p>
          <a:p>
            <a:pPr lvl="1"/>
            <a:r>
              <a:rPr lang="en-US" sz="2800" dirty="0"/>
              <a:t>Keith Perry*</a:t>
            </a:r>
          </a:p>
          <a:p>
            <a:endParaRPr lang="en-US" sz="2600" dirty="0"/>
          </a:p>
          <a:p>
            <a:r>
              <a:rPr lang="en-US" sz="3500" b="1" dirty="0"/>
              <a:t>Representatives</a:t>
            </a:r>
          </a:p>
          <a:p>
            <a:pPr lvl="1"/>
            <a:r>
              <a:rPr lang="en-US" sz="2800" dirty="0"/>
              <a:t>Ramon </a:t>
            </a:r>
            <a:r>
              <a:rPr lang="en-US" sz="2800" dirty="0" smtClean="0"/>
              <a:t>Alexander     </a:t>
            </a:r>
            <a:r>
              <a:rPr lang="en-US" sz="2800" dirty="0" err="1" smtClean="0"/>
              <a:t>Loranne</a:t>
            </a:r>
            <a:r>
              <a:rPr lang="en-US" sz="2800" dirty="0" smtClean="0"/>
              <a:t> </a:t>
            </a:r>
            <a:r>
              <a:rPr lang="en-US" sz="2800" dirty="0" err="1" smtClean="0"/>
              <a:t>Ausley</a:t>
            </a:r>
            <a:r>
              <a:rPr lang="en-US" sz="2800" dirty="0" smtClean="0"/>
              <a:t>     Chuck Clemons, </a:t>
            </a:r>
            <a:r>
              <a:rPr lang="en-US" sz="2800" dirty="0" err="1" smtClean="0"/>
              <a:t>Sr</a:t>
            </a:r>
            <a:endParaRPr lang="en-US" sz="2800" dirty="0"/>
          </a:p>
          <a:p>
            <a:pPr lvl="1"/>
            <a:r>
              <a:rPr lang="en-US" sz="2800" dirty="0"/>
              <a:t>Halsey </a:t>
            </a:r>
            <a:r>
              <a:rPr lang="en-US" sz="2800" dirty="0" err="1" smtClean="0"/>
              <a:t>Beshears</a:t>
            </a:r>
            <a:r>
              <a:rPr lang="en-US" sz="2800" dirty="0" smtClean="0"/>
              <a:t>*     Elizabeth Porter*   Charlie </a:t>
            </a:r>
            <a:r>
              <a:rPr lang="en-US" sz="2800" dirty="0"/>
              <a:t>Stone*</a:t>
            </a:r>
          </a:p>
          <a:p>
            <a:pPr lvl="1"/>
            <a:r>
              <a:rPr lang="en-US" sz="2800" dirty="0"/>
              <a:t>Clovis Watson, Jr*</a:t>
            </a:r>
          </a:p>
          <a:p>
            <a:pPr lvl="1"/>
            <a:endParaRPr lang="en-US" sz="3000" dirty="0"/>
          </a:p>
          <a:p>
            <a:pPr lvl="1"/>
            <a:r>
              <a:rPr lang="en-US" sz="2800" i="1" dirty="0" smtClean="0"/>
              <a:t>*Overlaps regions.  Region II will take responsibility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2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8373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III Legislators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456268"/>
            <a:ext cx="9008533" cy="5401732"/>
          </a:xfrm>
        </p:spPr>
        <p:txBody>
          <a:bodyPr>
            <a:normAutofit/>
          </a:bodyPr>
          <a:lstStyle/>
          <a:p>
            <a:r>
              <a:rPr lang="en-US" sz="3800" b="1" dirty="0"/>
              <a:t>Senators</a:t>
            </a:r>
          </a:p>
          <a:p>
            <a:pPr lvl="1"/>
            <a:r>
              <a:rPr lang="en-US" sz="2800" dirty="0"/>
              <a:t>Dennis </a:t>
            </a:r>
            <a:r>
              <a:rPr lang="en-US" sz="2800" dirty="0" smtClean="0"/>
              <a:t>Baxley**      	Aaron Bean           	Rob Bradley*               </a:t>
            </a:r>
          </a:p>
          <a:p>
            <a:pPr lvl="1"/>
            <a:r>
              <a:rPr lang="en-US" sz="2800" dirty="0" smtClean="0"/>
              <a:t>Audrey Gibson  	Dorothy </a:t>
            </a:r>
            <a:r>
              <a:rPr lang="en-US" sz="2800" dirty="0" err="1" smtClean="0"/>
              <a:t>Hukill</a:t>
            </a:r>
            <a:r>
              <a:rPr lang="en-US" sz="2800" dirty="0" smtClean="0"/>
              <a:t>**     	Travis </a:t>
            </a:r>
            <a:r>
              <a:rPr lang="en-US" sz="2800" dirty="0"/>
              <a:t>Hutson</a:t>
            </a:r>
          </a:p>
          <a:p>
            <a:pPr lvl="1"/>
            <a:r>
              <a:rPr lang="en-US" sz="2800" dirty="0"/>
              <a:t>Keith </a:t>
            </a:r>
            <a:r>
              <a:rPr lang="en-US" sz="2800" dirty="0" smtClean="0"/>
              <a:t>Perry*           	David </a:t>
            </a:r>
            <a:r>
              <a:rPr lang="en-US" sz="2800" dirty="0"/>
              <a:t>Simmons*	</a:t>
            </a:r>
          </a:p>
          <a:p>
            <a:endParaRPr lang="en-US" sz="3800" b="1" dirty="0"/>
          </a:p>
          <a:p>
            <a:r>
              <a:rPr lang="en-US" sz="3800" b="1" dirty="0"/>
              <a:t>Representatives</a:t>
            </a:r>
          </a:p>
          <a:p>
            <a:pPr lvl="1"/>
            <a:r>
              <a:rPr lang="en-US" sz="2800" dirty="0"/>
              <a:t>Cord </a:t>
            </a:r>
            <a:r>
              <a:rPr lang="en-US" sz="2800" dirty="0" smtClean="0"/>
              <a:t>Byrd       	Travis Cummings   	Kimberly </a:t>
            </a:r>
            <a:r>
              <a:rPr lang="en-US" sz="2800" dirty="0"/>
              <a:t>Daniels</a:t>
            </a:r>
          </a:p>
          <a:p>
            <a:pPr lvl="1"/>
            <a:r>
              <a:rPr lang="en-US" sz="2800" dirty="0"/>
              <a:t>Tracie </a:t>
            </a:r>
            <a:r>
              <a:rPr lang="en-US" sz="2800" dirty="0" smtClean="0"/>
              <a:t>Davis   	Jay </a:t>
            </a:r>
            <a:r>
              <a:rPr lang="en-US" sz="2800" dirty="0" err="1"/>
              <a:t>Fant</a:t>
            </a:r>
            <a:r>
              <a:rPr lang="en-US" sz="2800" dirty="0"/>
              <a:t>	</a:t>
            </a:r>
            <a:r>
              <a:rPr lang="en-US" sz="2800" dirty="0" smtClean="0"/>
              <a:t>               Jason </a:t>
            </a:r>
            <a:r>
              <a:rPr lang="en-US" sz="2800" dirty="0"/>
              <a:t>Fischer</a:t>
            </a:r>
          </a:p>
          <a:p>
            <a:pPr lvl="1"/>
            <a:r>
              <a:rPr lang="en-US" sz="2600" i="1" dirty="0" smtClean="0"/>
              <a:t>*Overlaps regions-Region II will take responsibility</a:t>
            </a:r>
          </a:p>
          <a:p>
            <a:pPr lvl="1"/>
            <a:r>
              <a:rPr lang="en-US" sz="2600" i="1" dirty="0" smtClean="0"/>
              <a:t>** Overlaps regions-Region IV will take responsibility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586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47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III Legislators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473200"/>
            <a:ext cx="9025467" cy="52324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Don </a:t>
            </a:r>
            <a:r>
              <a:rPr lang="en-US" sz="2800" dirty="0" err="1" smtClean="0"/>
              <a:t>Hahnfeldt</a:t>
            </a:r>
            <a:r>
              <a:rPr lang="en-US" sz="2800" dirty="0" smtClean="0"/>
              <a:t>**	Patrick Henry    	Tom </a:t>
            </a:r>
            <a:r>
              <a:rPr lang="en-US" sz="2800" dirty="0"/>
              <a:t>Leek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Stan McClain      	Bobby Payne     	Elizabeth </a:t>
            </a:r>
            <a:r>
              <a:rPr lang="en-US" sz="2800" dirty="0"/>
              <a:t>Porter*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Paul </a:t>
            </a:r>
            <a:r>
              <a:rPr lang="en-US" sz="2800" dirty="0"/>
              <a:t>Renner	</a:t>
            </a:r>
            <a:r>
              <a:rPr lang="en-US" sz="2800" dirty="0" smtClean="0"/>
              <a:t> 	 Davis Santiago  	Cyndi </a:t>
            </a:r>
            <a:r>
              <a:rPr lang="en-US" sz="2800" dirty="0"/>
              <a:t>Stevenson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Charlie </a:t>
            </a:r>
            <a:r>
              <a:rPr lang="en-US" sz="2800" dirty="0"/>
              <a:t>Stone*	</a:t>
            </a:r>
            <a:r>
              <a:rPr lang="en-US" sz="2800" dirty="0" smtClean="0"/>
              <a:t>  	Clovis Watson*  	Clay </a:t>
            </a:r>
            <a:r>
              <a:rPr lang="en-US" sz="2800" dirty="0"/>
              <a:t>Yarborough</a:t>
            </a:r>
          </a:p>
          <a:p>
            <a:endParaRPr lang="en-US" dirty="0"/>
          </a:p>
          <a:p>
            <a:r>
              <a:rPr lang="en-US" i="1" dirty="0" smtClean="0"/>
              <a:t>*Overlaps regions-Region II will take responsibility</a:t>
            </a:r>
          </a:p>
          <a:p>
            <a:r>
              <a:rPr lang="en-US" i="1" dirty="0" smtClean="0"/>
              <a:t>**Overlaps regions-Region IV will take responsibility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8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8534"/>
            <a:ext cx="7143749" cy="96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 IV Legislators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57867"/>
            <a:ext cx="8652933" cy="5164666"/>
          </a:xfrm>
        </p:spPr>
        <p:txBody>
          <a:bodyPr>
            <a:normAutofit fontScale="77500" lnSpcReduction="20000"/>
          </a:bodyPr>
          <a:lstStyle/>
          <a:p>
            <a:r>
              <a:rPr lang="en-US" sz="4300" b="1" dirty="0"/>
              <a:t>Senators</a:t>
            </a:r>
          </a:p>
          <a:p>
            <a:pPr lvl="1"/>
            <a:r>
              <a:rPr lang="en-US" sz="3300" dirty="0"/>
              <a:t>Randolph </a:t>
            </a:r>
            <a:r>
              <a:rPr lang="en-US" sz="3300" dirty="0" smtClean="0"/>
              <a:t>Bracy*   Denise </a:t>
            </a:r>
            <a:r>
              <a:rPr lang="en-US" sz="3300" dirty="0" err="1"/>
              <a:t>Grimsley</a:t>
            </a:r>
            <a:r>
              <a:rPr lang="en-US" sz="3300" dirty="0" smtClean="0"/>
              <a:t>**</a:t>
            </a:r>
            <a:r>
              <a:rPr lang="en-US" sz="3300" dirty="0"/>
              <a:t>	</a:t>
            </a:r>
            <a:r>
              <a:rPr lang="en-US" sz="3300" dirty="0" smtClean="0"/>
              <a:t>   Dorothy </a:t>
            </a:r>
            <a:r>
              <a:rPr lang="en-US" sz="3300" dirty="0"/>
              <a:t>Hukill*</a:t>
            </a:r>
          </a:p>
          <a:p>
            <a:pPr lvl="1"/>
            <a:endParaRPr lang="en-US" sz="3300" dirty="0" smtClean="0"/>
          </a:p>
          <a:p>
            <a:pPr lvl="1"/>
            <a:r>
              <a:rPr lang="en-US" sz="3300" dirty="0" smtClean="0"/>
              <a:t>Tom </a:t>
            </a:r>
            <a:r>
              <a:rPr lang="en-US" sz="3300" dirty="0"/>
              <a:t>Lee		 </a:t>
            </a:r>
            <a:r>
              <a:rPr lang="en-US" sz="3300" dirty="0" smtClean="0"/>
              <a:t>   Debbie </a:t>
            </a:r>
            <a:r>
              <a:rPr lang="en-US" sz="3300" dirty="0"/>
              <a:t>Mayfield	</a:t>
            </a:r>
            <a:r>
              <a:rPr lang="en-US" sz="3300" dirty="0" smtClean="0"/>
              <a:t>   David </a:t>
            </a:r>
            <a:r>
              <a:rPr lang="en-US" sz="3300" dirty="0"/>
              <a:t>Simmons*</a:t>
            </a:r>
          </a:p>
          <a:p>
            <a:pPr lvl="1"/>
            <a:endParaRPr lang="en-US" sz="3300" dirty="0" smtClean="0"/>
          </a:p>
          <a:p>
            <a:pPr lvl="1"/>
            <a:r>
              <a:rPr lang="en-US" sz="3300" dirty="0" smtClean="0"/>
              <a:t>Kelli </a:t>
            </a:r>
            <a:r>
              <a:rPr lang="en-US" sz="3300" dirty="0" err="1"/>
              <a:t>Stargel</a:t>
            </a:r>
            <a:r>
              <a:rPr lang="en-US" sz="3300" dirty="0"/>
              <a:t>	</a:t>
            </a:r>
            <a:r>
              <a:rPr lang="en-US" sz="3300" dirty="0" smtClean="0"/>
              <a:t>    Linda </a:t>
            </a:r>
            <a:r>
              <a:rPr lang="en-US" sz="3300" dirty="0"/>
              <a:t>Stewart	</a:t>
            </a:r>
            <a:r>
              <a:rPr lang="en-US" sz="3300" dirty="0" smtClean="0"/>
              <a:t>   Victor </a:t>
            </a:r>
            <a:r>
              <a:rPr lang="en-US" sz="3300" dirty="0"/>
              <a:t>Torres, Jr</a:t>
            </a:r>
          </a:p>
          <a:p>
            <a:r>
              <a:rPr lang="en-US" sz="4200" b="1" dirty="0" smtClean="0"/>
              <a:t>Representatives</a:t>
            </a:r>
            <a:endParaRPr lang="en-US" sz="4200" b="1" dirty="0"/>
          </a:p>
          <a:p>
            <a:pPr lvl="1"/>
            <a:r>
              <a:rPr lang="en-US" sz="3300" dirty="0"/>
              <a:t>Ben </a:t>
            </a:r>
            <a:r>
              <a:rPr lang="en-US" sz="3300" dirty="0" err="1"/>
              <a:t>Albritton</a:t>
            </a:r>
            <a:r>
              <a:rPr lang="en-US" sz="3300" dirty="0" smtClean="0"/>
              <a:t>***</a:t>
            </a:r>
            <a:r>
              <a:rPr lang="en-US" sz="3300" dirty="0"/>
              <a:t>	</a:t>
            </a:r>
            <a:r>
              <a:rPr lang="en-US" sz="3300" dirty="0" smtClean="0"/>
              <a:t>    Thad </a:t>
            </a:r>
            <a:r>
              <a:rPr lang="en-US" sz="3300" dirty="0"/>
              <a:t>Altman		 </a:t>
            </a:r>
            <a:r>
              <a:rPr lang="en-US" sz="3300" dirty="0" smtClean="0"/>
              <a:t>   Bruce </a:t>
            </a:r>
            <a:r>
              <a:rPr lang="en-US" sz="3300" dirty="0" err="1"/>
              <a:t>Antone</a:t>
            </a:r>
            <a:endParaRPr lang="en-US" sz="3300" dirty="0"/>
          </a:p>
          <a:p>
            <a:pPr lvl="1"/>
            <a:endParaRPr lang="en-US" sz="3300" dirty="0" smtClean="0"/>
          </a:p>
          <a:p>
            <a:pPr lvl="1"/>
            <a:r>
              <a:rPr lang="en-US" sz="3300" dirty="0" smtClean="0"/>
              <a:t>Jason </a:t>
            </a:r>
            <a:r>
              <a:rPr lang="en-US" sz="3300" dirty="0" err="1"/>
              <a:t>Brodeur</a:t>
            </a:r>
            <a:r>
              <a:rPr lang="en-US" sz="3300" dirty="0"/>
              <a:t>	</a:t>
            </a:r>
            <a:r>
              <a:rPr lang="en-US" sz="3300" dirty="0" smtClean="0"/>
              <a:t>    Kamia </a:t>
            </a:r>
            <a:r>
              <a:rPr lang="en-US" sz="3300" dirty="0"/>
              <a:t>Brown	</a:t>
            </a:r>
            <a:r>
              <a:rPr lang="en-US" sz="3300" dirty="0" smtClean="0"/>
              <a:t>    Colleen </a:t>
            </a:r>
            <a:r>
              <a:rPr lang="en-US" sz="3300" dirty="0"/>
              <a:t>Burton</a:t>
            </a:r>
          </a:p>
          <a:p>
            <a:pPr lvl="1"/>
            <a:endParaRPr lang="en-US" sz="3000" i="1" dirty="0" smtClean="0"/>
          </a:p>
          <a:p>
            <a:r>
              <a:rPr lang="en-US" sz="3000" i="1" dirty="0" smtClean="0"/>
              <a:t>*</a:t>
            </a:r>
            <a:r>
              <a:rPr lang="en-US" i="1" dirty="0" smtClean="0"/>
              <a:t>Overlaps </a:t>
            </a:r>
            <a:r>
              <a:rPr lang="en-US" i="1" dirty="0"/>
              <a:t>regions-Region IV will take </a:t>
            </a:r>
            <a:r>
              <a:rPr lang="en-US" i="1" dirty="0" smtClean="0"/>
              <a:t>responsibility</a:t>
            </a:r>
          </a:p>
          <a:p>
            <a:r>
              <a:rPr lang="en-US" i="1" dirty="0"/>
              <a:t>**Overlaps regions-Region </a:t>
            </a:r>
            <a:r>
              <a:rPr lang="en-US" i="1" dirty="0" smtClean="0"/>
              <a:t>V </a:t>
            </a:r>
            <a:r>
              <a:rPr lang="en-US" i="1" dirty="0"/>
              <a:t>will take </a:t>
            </a:r>
            <a:r>
              <a:rPr lang="en-US" i="1" dirty="0" smtClean="0"/>
              <a:t>responsibility</a:t>
            </a:r>
          </a:p>
          <a:p>
            <a:r>
              <a:rPr lang="en-US" i="1" dirty="0" smtClean="0"/>
              <a:t>***</a:t>
            </a:r>
            <a:r>
              <a:rPr lang="en-US" i="1" dirty="0"/>
              <a:t>Overlaps regions-Region </a:t>
            </a:r>
            <a:r>
              <a:rPr lang="en-US" i="1" dirty="0" smtClean="0"/>
              <a:t>VI </a:t>
            </a:r>
            <a:r>
              <a:rPr lang="en-US" i="1" dirty="0"/>
              <a:t>will take responsibility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3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617</Words>
  <Application>Microsoft Office PowerPoint</Application>
  <PresentationFormat>On-screen Show (4:3)</PresentationFormat>
  <Paragraphs>321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Public Policy &amp; Legislation</vt:lpstr>
      <vt:lpstr>School Nutrition Programs</vt:lpstr>
      <vt:lpstr>Grassroots Advocacy “All Politics are Local”</vt:lpstr>
      <vt:lpstr>Public Policy &amp; Legislation Committee Florida School Nutrition Association Association </vt:lpstr>
      <vt:lpstr>Region I Legislators</vt:lpstr>
      <vt:lpstr>Region II Legislators</vt:lpstr>
      <vt:lpstr>Region III Legislators</vt:lpstr>
      <vt:lpstr>Region III Legislators (Cont)</vt:lpstr>
      <vt:lpstr>Region IV Legislators</vt:lpstr>
      <vt:lpstr>Region IV Legislators (Cont)</vt:lpstr>
      <vt:lpstr>Region V Legislators</vt:lpstr>
      <vt:lpstr>Region V Legislators (Cont)</vt:lpstr>
      <vt:lpstr>Region  VI Legislators</vt:lpstr>
      <vt:lpstr>Region VI Legislators (Cont)</vt:lpstr>
      <vt:lpstr>Region VII Legislators</vt:lpstr>
      <vt:lpstr>Region VII Legislators (Cont)</vt:lpstr>
      <vt:lpstr>Region VII Legislators (Cont)</vt:lpstr>
      <vt:lpstr>Inviting Elected Officials to Visit  Your Program</vt:lpstr>
      <vt:lpstr>Advocacy Tips</vt:lpstr>
      <vt:lpstr>Developing an Effective Message</vt:lpstr>
      <vt:lpstr>FSNA Legislative Action Conference    Tallahassee</vt:lpstr>
      <vt:lpstr>FSNA Legislative Action Conference    Tallahassee</vt:lpstr>
      <vt:lpstr>Update on Current Issues</vt:lpstr>
      <vt:lpstr>Update on Current Issues</vt:lpstr>
      <vt:lpstr>Update on Current Issues</vt:lpstr>
      <vt:lpstr> Resources</vt:lpstr>
      <vt:lpstr>Public Policy &amp; Legislation –   “YOU Can Impact Laws”</vt:lpstr>
      <vt:lpstr>Public Policy &amp; Legislation –   “YOU Can Impact Laws”</vt:lpstr>
      <vt:lpstr>PowerPoint Presentation</vt:lpstr>
    </vt:vector>
  </TitlesOfParts>
  <Company>Alachua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28001002</dc:creator>
  <cp:lastModifiedBy>Xuser</cp:lastModifiedBy>
  <cp:revision>45</cp:revision>
  <cp:lastPrinted>2017-10-05T12:50:25Z</cp:lastPrinted>
  <dcterms:created xsi:type="dcterms:W3CDTF">2017-09-01T13:52:58Z</dcterms:created>
  <dcterms:modified xsi:type="dcterms:W3CDTF">2017-11-02T17:47:24Z</dcterms:modified>
</cp:coreProperties>
</file>